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8"/>
  </p:notesMasterIdLst>
  <p:sldIdLst>
    <p:sldId id="285" r:id="rId3"/>
    <p:sldId id="290" r:id="rId4"/>
    <p:sldId id="305" r:id="rId5"/>
    <p:sldId id="295" r:id="rId6"/>
    <p:sldId id="296" r:id="rId7"/>
    <p:sldId id="297" r:id="rId8"/>
    <p:sldId id="298" r:id="rId9"/>
    <p:sldId id="303" r:id="rId10"/>
    <p:sldId id="299" r:id="rId11"/>
    <p:sldId id="300" r:id="rId12"/>
    <p:sldId id="301" r:id="rId13"/>
    <p:sldId id="304" r:id="rId14"/>
    <p:sldId id="306" r:id="rId15"/>
    <p:sldId id="302" r:id="rId16"/>
    <p:sldId id="293" r:id="rId17"/>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Közepesen sötét stílus 2 – 2.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Közepesen sötét stílus 2 – 3.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60"/>
  </p:normalViewPr>
  <p:slideViewPr>
    <p:cSldViewPr snapToGrid="0">
      <p:cViewPr varScale="1">
        <p:scale>
          <a:sx n="59" d="100"/>
          <a:sy n="59" d="100"/>
        </p:scale>
        <p:origin x="924" y="52"/>
      </p:cViewPr>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ADB2DF-78DB-4A1F-ACA2-E7B16DBB4E2A}" type="datetimeFigureOut">
              <a:rPr lang="hu-HU" smtClean="0"/>
              <a:t>2025. 08. 05.</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F04DB5-C836-44B0-935A-C968668F17C3}" type="slidenum">
              <a:rPr lang="hu-HU" smtClean="0"/>
              <a:t>‹#›</a:t>
            </a:fld>
            <a:endParaRPr lang="hu-HU"/>
          </a:p>
        </p:txBody>
      </p:sp>
    </p:spTree>
    <p:extLst>
      <p:ext uri="{BB962C8B-B14F-4D97-AF65-F5344CB8AC3E}">
        <p14:creationId xmlns:p14="http://schemas.microsoft.com/office/powerpoint/2010/main" val="2129392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9CD1349-BDBD-3FBF-0057-69E8CA14A2ED}"/>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8C2388B8-A3BF-FF92-10D8-7C71133D3C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7465192E-19A9-1F35-C17C-86C88C0213F2}"/>
              </a:ext>
            </a:extLst>
          </p:cNvPr>
          <p:cNvSpPr>
            <a:spLocks noGrp="1"/>
          </p:cNvSpPr>
          <p:nvPr>
            <p:ph type="dt" sz="half" idx="10"/>
          </p:nvPr>
        </p:nvSpPr>
        <p:spPr/>
        <p:txBody>
          <a:bodyPr/>
          <a:lstStyle/>
          <a:p>
            <a:fld id="{1CE056CD-8A46-4973-A27E-71EDA57F136B}" type="datetimeFigureOut">
              <a:rPr lang="hu-HU" smtClean="0"/>
              <a:t>2025. 08. 05.</a:t>
            </a:fld>
            <a:endParaRPr lang="hu-HU"/>
          </a:p>
        </p:txBody>
      </p:sp>
      <p:sp>
        <p:nvSpPr>
          <p:cNvPr id="5" name="Élőláb helye 4">
            <a:extLst>
              <a:ext uri="{FF2B5EF4-FFF2-40B4-BE49-F238E27FC236}">
                <a16:creationId xmlns:a16="http://schemas.microsoft.com/office/drawing/2014/main" id="{590AC097-1FFC-4247-676A-49B8D03BC714}"/>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77386885-AD5C-8745-24D4-08F8C618AE45}"/>
              </a:ext>
            </a:extLst>
          </p:cNvPr>
          <p:cNvSpPr>
            <a:spLocks noGrp="1"/>
          </p:cNvSpPr>
          <p:nvPr>
            <p:ph type="sldNum" sz="quarter" idx="12"/>
          </p:nvPr>
        </p:nvSpPr>
        <p:spPr/>
        <p:txBody>
          <a:bodyPr/>
          <a:lstStyle/>
          <a:p>
            <a:fld id="{99B55D6D-ADA6-493E-A2D0-7503ECAFBF90}" type="slidenum">
              <a:rPr lang="hu-HU" smtClean="0"/>
              <a:t>‹#›</a:t>
            </a:fld>
            <a:endParaRPr lang="hu-HU"/>
          </a:p>
        </p:txBody>
      </p:sp>
    </p:spTree>
    <p:extLst>
      <p:ext uri="{BB962C8B-B14F-4D97-AF65-F5344CB8AC3E}">
        <p14:creationId xmlns:p14="http://schemas.microsoft.com/office/powerpoint/2010/main" val="305055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C4D7B7B-71E4-4B4D-3F79-EFF3B89C71EE}"/>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521A119E-269F-4B40-49D4-8BD45E2BF1D4}"/>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40D82DE5-E918-E153-9503-CEECCD87B89C}"/>
              </a:ext>
            </a:extLst>
          </p:cNvPr>
          <p:cNvSpPr>
            <a:spLocks noGrp="1"/>
          </p:cNvSpPr>
          <p:nvPr>
            <p:ph type="dt" sz="half" idx="10"/>
          </p:nvPr>
        </p:nvSpPr>
        <p:spPr/>
        <p:txBody>
          <a:bodyPr/>
          <a:lstStyle/>
          <a:p>
            <a:fld id="{1CE056CD-8A46-4973-A27E-71EDA57F136B}" type="datetimeFigureOut">
              <a:rPr lang="hu-HU" smtClean="0"/>
              <a:t>2025. 08. 05.</a:t>
            </a:fld>
            <a:endParaRPr lang="hu-HU"/>
          </a:p>
        </p:txBody>
      </p:sp>
      <p:sp>
        <p:nvSpPr>
          <p:cNvPr id="5" name="Élőláb helye 4">
            <a:extLst>
              <a:ext uri="{FF2B5EF4-FFF2-40B4-BE49-F238E27FC236}">
                <a16:creationId xmlns:a16="http://schemas.microsoft.com/office/drawing/2014/main" id="{3EA44E67-3743-5DDA-2E74-02337E45A0DF}"/>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DA445EAB-8FE2-AC6F-C0C1-F866BCA6FA09}"/>
              </a:ext>
            </a:extLst>
          </p:cNvPr>
          <p:cNvSpPr>
            <a:spLocks noGrp="1"/>
          </p:cNvSpPr>
          <p:nvPr>
            <p:ph type="sldNum" sz="quarter" idx="12"/>
          </p:nvPr>
        </p:nvSpPr>
        <p:spPr/>
        <p:txBody>
          <a:bodyPr/>
          <a:lstStyle/>
          <a:p>
            <a:fld id="{99B55D6D-ADA6-493E-A2D0-7503ECAFBF90}" type="slidenum">
              <a:rPr lang="hu-HU" smtClean="0"/>
              <a:t>‹#›</a:t>
            </a:fld>
            <a:endParaRPr lang="hu-HU"/>
          </a:p>
        </p:txBody>
      </p:sp>
    </p:spTree>
    <p:extLst>
      <p:ext uri="{BB962C8B-B14F-4D97-AF65-F5344CB8AC3E}">
        <p14:creationId xmlns:p14="http://schemas.microsoft.com/office/powerpoint/2010/main" val="908474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505C839F-ABF7-58F9-ADB7-D26AAD7C21C9}"/>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C97E12BF-6FE7-AB69-8F0E-2BD389F7D521}"/>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EEFA7592-0BEB-0DCA-9369-AB60D93D4F0A}"/>
              </a:ext>
            </a:extLst>
          </p:cNvPr>
          <p:cNvSpPr>
            <a:spLocks noGrp="1"/>
          </p:cNvSpPr>
          <p:nvPr>
            <p:ph type="dt" sz="half" idx="10"/>
          </p:nvPr>
        </p:nvSpPr>
        <p:spPr/>
        <p:txBody>
          <a:bodyPr/>
          <a:lstStyle/>
          <a:p>
            <a:fld id="{1CE056CD-8A46-4973-A27E-71EDA57F136B}" type="datetimeFigureOut">
              <a:rPr lang="hu-HU" smtClean="0"/>
              <a:t>2025. 08. 05.</a:t>
            </a:fld>
            <a:endParaRPr lang="hu-HU"/>
          </a:p>
        </p:txBody>
      </p:sp>
      <p:sp>
        <p:nvSpPr>
          <p:cNvPr id="5" name="Élőláb helye 4">
            <a:extLst>
              <a:ext uri="{FF2B5EF4-FFF2-40B4-BE49-F238E27FC236}">
                <a16:creationId xmlns:a16="http://schemas.microsoft.com/office/drawing/2014/main" id="{D4B3FFCF-9F42-BE7D-8680-8025302C580F}"/>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2BBB7EC5-3ED4-4762-EE6F-B1562BD7DEC5}"/>
              </a:ext>
            </a:extLst>
          </p:cNvPr>
          <p:cNvSpPr>
            <a:spLocks noGrp="1"/>
          </p:cNvSpPr>
          <p:nvPr>
            <p:ph type="sldNum" sz="quarter" idx="12"/>
          </p:nvPr>
        </p:nvSpPr>
        <p:spPr/>
        <p:txBody>
          <a:bodyPr/>
          <a:lstStyle/>
          <a:p>
            <a:fld id="{99B55D6D-ADA6-493E-A2D0-7503ECAFBF90}" type="slidenum">
              <a:rPr lang="hu-HU" smtClean="0"/>
              <a:t>‹#›</a:t>
            </a:fld>
            <a:endParaRPr lang="hu-HU"/>
          </a:p>
        </p:txBody>
      </p:sp>
    </p:spTree>
    <p:extLst>
      <p:ext uri="{BB962C8B-B14F-4D97-AF65-F5344CB8AC3E}">
        <p14:creationId xmlns:p14="http://schemas.microsoft.com/office/powerpoint/2010/main" val="85488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C0280CC6-FD16-4CA3-BD12-066A8DA904CA}" type="datetimeFigureOut">
              <a:rPr lang="hu-HU" smtClean="0"/>
              <a:t>2025. 08. 05.</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05B4D12-DE4D-4DEE-8493-A7DAB04491FC}" type="slidenum">
              <a:rPr lang="hu-HU" smtClean="0"/>
              <a:t>‹#›</a:t>
            </a:fld>
            <a:endParaRPr lang="hu-HU"/>
          </a:p>
        </p:txBody>
      </p:sp>
    </p:spTree>
    <p:extLst>
      <p:ext uri="{BB962C8B-B14F-4D97-AF65-F5344CB8AC3E}">
        <p14:creationId xmlns:p14="http://schemas.microsoft.com/office/powerpoint/2010/main" val="151112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C0280CC6-FD16-4CA3-BD12-066A8DA904CA}" type="datetimeFigureOut">
              <a:rPr lang="hu-HU" smtClean="0"/>
              <a:t>2025. 08. 05.</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05B4D12-DE4D-4DEE-8493-A7DAB04491FC}" type="slidenum">
              <a:rPr lang="hu-HU" smtClean="0"/>
              <a:t>‹#›</a:t>
            </a:fld>
            <a:endParaRPr lang="hu-HU"/>
          </a:p>
        </p:txBody>
      </p:sp>
    </p:spTree>
    <p:extLst>
      <p:ext uri="{BB962C8B-B14F-4D97-AF65-F5344CB8AC3E}">
        <p14:creationId xmlns:p14="http://schemas.microsoft.com/office/powerpoint/2010/main" val="1209717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hu-HU"/>
              <a:t>Mintacím szerkesztése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C0280CC6-FD16-4CA3-BD12-066A8DA904CA}" type="datetimeFigureOut">
              <a:rPr lang="hu-HU" smtClean="0"/>
              <a:t>2025. 08. 05.</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05B4D12-DE4D-4DEE-8493-A7DAB04491FC}" type="slidenum">
              <a:rPr lang="hu-HU" smtClean="0"/>
              <a:t>‹#›</a:t>
            </a:fld>
            <a:endParaRPr lang="hu-HU"/>
          </a:p>
        </p:txBody>
      </p:sp>
    </p:spTree>
    <p:extLst>
      <p:ext uri="{BB962C8B-B14F-4D97-AF65-F5344CB8AC3E}">
        <p14:creationId xmlns:p14="http://schemas.microsoft.com/office/powerpoint/2010/main" val="26125064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C0280CC6-FD16-4CA3-BD12-066A8DA904CA}" type="datetimeFigureOut">
              <a:rPr lang="hu-HU" smtClean="0"/>
              <a:t>2025. 08. 05.</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05B4D12-DE4D-4DEE-8493-A7DAB04491FC}" type="slidenum">
              <a:rPr lang="hu-HU" smtClean="0"/>
              <a:t>‹#›</a:t>
            </a:fld>
            <a:endParaRPr lang="hu-HU"/>
          </a:p>
        </p:txBody>
      </p:sp>
    </p:spTree>
    <p:extLst>
      <p:ext uri="{BB962C8B-B14F-4D97-AF65-F5344CB8AC3E}">
        <p14:creationId xmlns:p14="http://schemas.microsoft.com/office/powerpoint/2010/main" val="40801365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hu-HU"/>
              <a:t>Mintacím szerkesztése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C0280CC6-FD16-4CA3-BD12-066A8DA904CA}" type="datetimeFigureOut">
              <a:rPr lang="hu-HU" smtClean="0"/>
              <a:t>2025. 08. 05.</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F05B4D12-DE4D-4DEE-8493-A7DAB04491FC}" type="slidenum">
              <a:rPr lang="hu-HU" smtClean="0"/>
              <a:t>‹#›</a:t>
            </a:fld>
            <a:endParaRPr lang="hu-HU"/>
          </a:p>
        </p:txBody>
      </p:sp>
    </p:spTree>
    <p:extLst>
      <p:ext uri="{BB962C8B-B14F-4D97-AF65-F5344CB8AC3E}">
        <p14:creationId xmlns:p14="http://schemas.microsoft.com/office/powerpoint/2010/main" val="3443325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Date Placeholder 2"/>
          <p:cNvSpPr>
            <a:spLocks noGrp="1"/>
          </p:cNvSpPr>
          <p:nvPr>
            <p:ph type="dt" sz="half" idx="10"/>
          </p:nvPr>
        </p:nvSpPr>
        <p:spPr/>
        <p:txBody>
          <a:bodyPr/>
          <a:lstStyle/>
          <a:p>
            <a:fld id="{C0280CC6-FD16-4CA3-BD12-066A8DA904CA}" type="datetimeFigureOut">
              <a:rPr lang="hu-HU" smtClean="0"/>
              <a:t>2025. 08. 05.</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F05B4D12-DE4D-4DEE-8493-A7DAB04491FC}" type="slidenum">
              <a:rPr lang="hu-HU" smtClean="0"/>
              <a:t>‹#›</a:t>
            </a:fld>
            <a:endParaRPr lang="hu-HU"/>
          </a:p>
        </p:txBody>
      </p:sp>
    </p:spTree>
    <p:extLst>
      <p:ext uri="{BB962C8B-B14F-4D97-AF65-F5344CB8AC3E}">
        <p14:creationId xmlns:p14="http://schemas.microsoft.com/office/powerpoint/2010/main" val="7521903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280CC6-FD16-4CA3-BD12-066A8DA904CA}" type="datetimeFigureOut">
              <a:rPr lang="hu-HU" smtClean="0"/>
              <a:t>2025. 08. 05.</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F05B4D12-DE4D-4DEE-8493-A7DAB04491FC}" type="slidenum">
              <a:rPr lang="hu-HU" smtClean="0"/>
              <a:t>‹#›</a:t>
            </a:fld>
            <a:endParaRPr lang="hu-HU"/>
          </a:p>
        </p:txBody>
      </p:sp>
    </p:spTree>
    <p:extLst>
      <p:ext uri="{BB962C8B-B14F-4D97-AF65-F5344CB8AC3E}">
        <p14:creationId xmlns:p14="http://schemas.microsoft.com/office/powerpoint/2010/main" val="5625244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hu-HU"/>
              <a:t>Mintacím szerkesztése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C0280CC6-FD16-4CA3-BD12-066A8DA904CA}" type="datetimeFigureOut">
              <a:rPr lang="hu-HU" smtClean="0"/>
              <a:t>2025. 08. 05.</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05B4D12-DE4D-4DEE-8493-A7DAB04491FC}" type="slidenum">
              <a:rPr lang="hu-HU" smtClean="0"/>
              <a:t>‹#›</a:t>
            </a:fld>
            <a:endParaRPr lang="hu-HU"/>
          </a:p>
        </p:txBody>
      </p:sp>
    </p:spTree>
    <p:extLst>
      <p:ext uri="{BB962C8B-B14F-4D97-AF65-F5344CB8AC3E}">
        <p14:creationId xmlns:p14="http://schemas.microsoft.com/office/powerpoint/2010/main" val="2674037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C42A3A6-92E8-7454-4112-4CA79171CAD2}"/>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561B179D-F61F-A152-DB0B-19225C5B151E}"/>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1AB19572-6EB3-FDDB-48B5-D2717CCA64D4}"/>
              </a:ext>
            </a:extLst>
          </p:cNvPr>
          <p:cNvSpPr>
            <a:spLocks noGrp="1"/>
          </p:cNvSpPr>
          <p:nvPr>
            <p:ph type="dt" sz="half" idx="10"/>
          </p:nvPr>
        </p:nvSpPr>
        <p:spPr/>
        <p:txBody>
          <a:bodyPr/>
          <a:lstStyle/>
          <a:p>
            <a:fld id="{1CE056CD-8A46-4973-A27E-71EDA57F136B}" type="datetimeFigureOut">
              <a:rPr lang="hu-HU" smtClean="0"/>
              <a:t>2025. 08. 05.</a:t>
            </a:fld>
            <a:endParaRPr lang="hu-HU"/>
          </a:p>
        </p:txBody>
      </p:sp>
      <p:sp>
        <p:nvSpPr>
          <p:cNvPr id="5" name="Élőláb helye 4">
            <a:extLst>
              <a:ext uri="{FF2B5EF4-FFF2-40B4-BE49-F238E27FC236}">
                <a16:creationId xmlns:a16="http://schemas.microsoft.com/office/drawing/2014/main" id="{E2B70927-FAEF-EF2B-6756-6C72EAD30C02}"/>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B30A593A-09F9-148E-B296-27D606CE78D7}"/>
              </a:ext>
            </a:extLst>
          </p:cNvPr>
          <p:cNvSpPr>
            <a:spLocks noGrp="1"/>
          </p:cNvSpPr>
          <p:nvPr>
            <p:ph type="sldNum" sz="quarter" idx="12"/>
          </p:nvPr>
        </p:nvSpPr>
        <p:spPr/>
        <p:txBody>
          <a:bodyPr/>
          <a:lstStyle/>
          <a:p>
            <a:fld id="{99B55D6D-ADA6-493E-A2D0-7503ECAFBF90}" type="slidenum">
              <a:rPr lang="hu-HU" smtClean="0"/>
              <a:t>‹#›</a:t>
            </a:fld>
            <a:endParaRPr lang="hu-HU"/>
          </a:p>
        </p:txBody>
      </p:sp>
    </p:spTree>
    <p:extLst>
      <p:ext uri="{BB962C8B-B14F-4D97-AF65-F5344CB8AC3E}">
        <p14:creationId xmlns:p14="http://schemas.microsoft.com/office/powerpoint/2010/main" val="3311659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hu-HU"/>
              <a:t>Mintacím szerkesztése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a:t>Kép beszúrásához kattintson az ikonra</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C0280CC6-FD16-4CA3-BD12-066A8DA904CA}" type="datetimeFigureOut">
              <a:rPr lang="hu-HU" smtClean="0"/>
              <a:t>2025. 08. 05.</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05B4D12-DE4D-4DEE-8493-A7DAB04491FC}" type="slidenum">
              <a:rPr lang="hu-HU" smtClean="0"/>
              <a:t>‹#›</a:t>
            </a:fld>
            <a:endParaRPr lang="hu-HU"/>
          </a:p>
        </p:txBody>
      </p:sp>
    </p:spTree>
    <p:extLst>
      <p:ext uri="{BB962C8B-B14F-4D97-AF65-F5344CB8AC3E}">
        <p14:creationId xmlns:p14="http://schemas.microsoft.com/office/powerpoint/2010/main" val="292154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C0280CC6-FD16-4CA3-BD12-066A8DA904CA}" type="datetimeFigureOut">
              <a:rPr lang="hu-HU" smtClean="0"/>
              <a:t>2025. 08. 05.</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05B4D12-DE4D-4DEE-8493-A7DAB04491FC}" type="slidenum">
              <a:rPr lang="hu-HU" smtClean="0"/>
              <a:t>‹#›</a:t>
            </a:fld>
            <a:endParaRPr lang="hu-HU"/>
          </a:p>
        </p:txBody>
      </p:sp>
    </p:spTree>
    <p:extLst>
      <p:ext uri="{BB962C8B-B14F-4D97-AF65-F5344CB8AC3E}">
        <p14:creationId xmlns:p14="http://schemas.microsoft.com/office/powerpoint/2010/main" val="33683090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hu-HU"/>
              <a:t>Mintacím szerkesztése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C0280CC6-FD16-4CA3-BD12-066A8DA904CA}" type="datetimeFigureOut">
              <a:rPr lang="hu-HU" smtClean="0"/>
              <a:t>2025. 08. 05.</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05B4D12-DE4D-4DEE-8493-A7DAB04491FC}" type="slidenum">
              <a:rPr lang="hu-HU" smtClean="0"/>
              <a:t>‹#›</a:t>
            </a:fld>
            <a:endParaRPr lang="hu-HU"/>
          </a:p>
        </p:txBody>
      </p:sp>
    </p:spTree>
    <p:extLst>
      <p:ext uri="{BB962C8B-B14F-4D97-AF65-F5344CB8AC3E}">
        <p14:creationId xmlns:p14="http://schemas.microsoft.com/office/powerpoint/2010/main" val="195419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4FFD9F8-4AB2-E208-1346-A64DCB716FB1}"/>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F402038C-1D4D-5F0D-52D9-E5385B79C5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26B951E6-84DA-9427-6F26-04DC21B138A0}"/>
              </a:ext>
            </a:extLst>
          </p:cNvPr>
          <p:cNvSpPr>
            <a:spLocks noGrp="1"/>
          </p:cNvSpPr>
          <p:nvPr>
            <p:ph type="dt" sz="half" idx="10"/>
          </p:nvPr>
        </p:nvSpPr>
        <p:spPr/>
        <p:txBody>
          <a:bodyPr/>
          <a:lstStyle/>
          <a:p>
            <a:fld id="{1CE056CD-8A46-4973-A27E-71EDA57F136B}" type="datetimeFigureOut">
              <a:rPr lang="hu-HU" smtClean="0"/>
              <a:t>2025. 08. 05.</a:t>
            </a:fld>
            <a:endParaRPr lang="hu-HU"/>
          </a:p>
        </p:txBody>
      </p:sp>
      <p:sp>
        <p:nvSpPr>
          <p:cNvPr id="5" name="Élőláb helye 4">
            <a:extLst>
              <a:ext uri="{FF2B5EF4-FFF2-40B4-BE49-F238E27FC236}">
                <a16:creationId xmlns:a16="http://schemas.microsoft.com/office/drawing/2014/main" id="{9C847614-41B1-ADEA-998A-34121A0ACE57}"/>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98857152-370A-31B0-7E48-EF2BE16D0C08}"/>
              </a:ext>
            </a:extLst>
          </p:cNvPr>
          <p:cNvSpPr>
            <a:spLocks noGrp="1"/>
          </p:cNvSpPr>
          <p:nvPr>
            <p:ph type="sldNum" sz="quarter" idx="12"/>
          </p:nvPr>
        </p:nvSpPr>
        <p:spPr/>
        <p:txBody>
          <a:bodyPr/>
          <a:lstStyle/>
          <a:p>
            <a:fld id="{99B55D6D-ADA6-493E-A2D0-7503ECAFBF90}" type="slidenum">
              <a:rPr lang="hu-HU" smtClean="0"/>
              <a:t>‹#›</a:t>
            </a:fld>
            <a:endParaRPr lang="hu-HU"/>
          </a:p>
        </p:txBody>
      </p:sp>
    </p:spTree>
    <p:extLst>
      <p:ext uri="{BB962C8B-B14F-4D97-AF65-F5344CB8AC3E}">
        <p14:creationId xmlns:p14="http://schemas.microsoft.com/office/powerpoint/2010/main" val="3608625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945CA0E-C007-7386-5F60-44666F89C162}"/>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D82D3823-D5F5-1BCD-C747-E79551981B70}"/>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CA0239C1-5BC4-6C36-33C1-86922EEB7195}"/>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DD1E1C97-F096-5A81-3759-25138F9FACED}"/>
              </a:ext>
            </a:extLst>
          </p:cNvPr>
          <p:cNvSpPr>
            <a:spLocks noGrp="1"/>
          </p:cNvSpPr>
          <p:nvPr>
            <p:ph type="dt" sz="half" idx="10"/>
          </p:nvPr>
        </p:nvSpPr>
        <p:spPr/>
        <p:txBody>
          <a:bodyPr/>
          <a:lstStyle/>
          <a:p>
            <a:fld id="{1CE056CD-8A46-4973-A27E-71EDA57F136B}" type="datetimeFigureOut">
              <a:rPr lang="hu-HU" smtClean="0"/>
              <a:t>2025. 08. 05.</a:t>
            </a:fld>
            <a:endParaRPr lang="hu-HU"/>
          </a:p>
        </p:txBody>
      </p:sp>
      <p:sp>
        <p:nvSpPr>
          <p:cNvPr id="6" name="Élőláb helye 5">
            <a:extLst>
              <a:ext uri="{FF2B5EF4-FFF2-40B4-BE49-F238E27FC236}">
                <a16:creationId xmlns:a16="http://schemas.microsoft.com/office/drawing/2014/main" id="{E927B6EA-64FA-1ACD-F2A3-6A91367DE50F}"/>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EF207A6B-20FD-2ABD-CEAA-8A1F2474C5F5}"/>
              </a:ext>
            </a:extLst>
          </p:cNvPr>
          <p:cNvSpPr>
            <a:spLocks noGrp="1"/>
          </p:cNvSpPr>
          <p:nvPr>
            <p:ph type="sldNum" sz="quarter" idx="12"/>
          </p:nvPr>
        </p:nvSpPr>
        <p:spPr/>
        <p:txBody>
          <a:bodyPr/>
          <a:lstStyle/>
          <a:p>
            <a:fld id="{99B55D6D-ADA6-493E-A2D0-7503ECAFBF90}" type="slidenum">
              <a:rPr lang="hu-HU" smtClean="0"/>
              <a:t>‹#›</a:t>
            </a:fld>
            <a:endParaRPr lang="hu-HU"/>
          </a:p>
        </p:txBody>
      </p:sp>
    </p:spTree>
    <p:extLst>
      <p:ext uri="{BB962C8B-B14F-4D97-AF65-F5344CB8AC3E}">
        <p14:creationId xmlns:p14="http://schemas.microsoft.com/office/powerpoint/2010/main" val="273884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75A9A25-AC10-B53F-5464-BA78B0E732DE}"/>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77BD0B42-2433-97E3-149B-CDB00E1A18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6F7F625C-2859-3197-3F0E-18E89891FFF4}"/>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E75BC0F3-AE08-DF10-FB06-5E6BC41522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F182441B-2D8F-F5A7-E125-335E1287BD4B}"/>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FDE4FEF7-5C2D-D7C6-F3C1-D927C09217B3}"/>
              </a:ext>
            </a:extLst>
          </p:cNvPr>
          <p:cNvSpPr>
            <a:spLocks noGrp="1"/>
          </p:cNvSpPr>
          <p:nvPr>
            <p:ph type="dt" sz="half" idx="10"/>
          </p:nvPr>
        </p:nvSpPr>
        <p:spPr/>
        <p:txBody>
          <a:bodyPr/>
          <a:lstStyle/>
          <a:p>
            <a:fld id="{1CE056CD-8A46-4973-A27E-71EDA57F136B}" type="datetimeFigureOut">
              <a:rPr lang="hu-HU" smtClean="0"/>
              <a:t>2025. 08. 05.</a:t>
            </a:fld>
            <a:endParaRPr lang="hu-HU"/>
          </a:p>
        </p:txBody>
      </p:sp>
      <p:sp>
        <p:nvSpPr>
          <p:cNvPr id="8" name="Élőláb helye 7">
            <a:extLst>
              <a:ext uri="{FF2B5EF4-FFF2-40B4-BE49-F238E27FC236}">
                <a16:creationId xmlns:a16="http://schemas.microsoft.com/office/drawing/2014/main" id="{F3C404DE-6AC7-123A-549A-F35D354DEA4C}"/>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B61B0C3C-4511-A08F-6382-FEF755330035}"/>
              </a:ext>
            </a:extLst>
          </p:cNvPr>
          <p:cNvSpPr>
            <a:spLocks noGrp="1"/>
          </p:cNvSpPr>
          <p:nvPr>
            <p:ph type="sldNum" sz="quarter" idx="12"/>
          </p:nvPr>
        </p:nvSpPr>
        <p:spPr/>
        <p:txBody>
          <a:bodyPr/>
          <a:lstStyle/>
          <a:p>
            <a:fld id="{99B55D6D-ADA6-493E-A2D0-7503ECAFBF90}" type="slidenum">
              <a:rPr lang="hu-HU" smtClean="0"/>
              <a:t>‹#›</a:t>
            </a:fld>
            <a:endParaRPr lang="hu-HU"/>
          </a:p>
        </p:txBody>
      </p:sp>
    </p:spTree>
    <p:extLst>
      <p:ext uri="{BB962C8B-B14F-4D97-AF65-F5344CB8AC3E}">
        <p14:creationId xmlns:p14="http://schemas.microsoft.com/office/powerpoint/2010/main" val="1348149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0D6DB4A-69DF-1E57-5FA6-48E7F32EEEEC}"/>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D20B3F11-FFBA-CE64-FE2F-414D008D815E}"/>
              </a:ext>
            </a:extLst>
          </p:cNvPr>
          <p:cNvSpPr>
            <a:spLocks noGrp="1"/>
          </p:cNvSpPr>
          <p:nvPr>
            <p:ph type="dt" sz="half" idx="10"/>
          </p:nvPr>
        </p:nvSpPr>
        <p:spPr/>
        <p:txBody>
          <a:bodyPr/>
          <a:lstStyle/>
          <a:p>
            <a:fld id="{1CE056CD-8A46-4973-A27E-71EDA57F136B}" type="datetimeFigureOut">
              <a:rPr lang="hu-HU" smtClean="0"/>
              <a:t>2025. 08. 05.</a:t>
            </a:fld>
            <a:endParaRPr lang="hu-HU"/>
          </a:p>
        </p:txBody>
      </p:sp>
      <p:sp>
        <p:nvSpPr>
          <p:cNvPr id="4" name="Élőláb helye 3">
            <a:extLst>
              <a:ext uri="{FF2B5EF4-FFF2-40B4-BE49-F238E27FC236}">
                <a16:creationId xmlns:a16="http://schemas.microsoft.com/office/drawing/2014/main" id="{BA626414-D812-0437-C24D-58C94CCA0731}"/>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8402E2FA-2964-10BD-363F-7D7938995CFA}"/>
              </a:ext>
            </a:extLst>
          </p:cNvPr>
          <p:cNvSpPr>
            <a:spLocks noGrp="1"/>
          </p:cNvSpPr>
          <p:nvPr>
            <p:ph type="sldNum" sz="quarter" idx="12"/>
          </p:nvPr>
        </p:nvSpPr>
        <p:spPr/>
        <p:txBody>
          <a:bodyPr/>
          <a:lstStyle/>
          <a:p>
            <a:fld id="{99B55D6D-ADA6-493E-A2D0-7503ECAFBF90}" type="slidenum">
              <a:rPr lang="hu-HU" smtClean="0"/>
              <a:t>‹#›</a:t>
            </a:fld>
            <a:endParaRPr lang="hu-HU"/>
          </a:p>
        </p:txBody>
      </p:sp>
    </p:spTree>
    <p:extLst>
      <p:ext uri="{BB962C8B-B14F-4D97-AF65-F5344CB8AC3E}">
        <p14:creationId xmlns:p14="http://schemas.microsoft.com/office/powerpoint/2010/main" val="4053972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EE50B2C6-5BCA-683E-D945-5C0B510372EE}"/>
              </a:ext>
            </a:extLst>
          </p:cNvPr>
          <p:cNvSpPr>
            <a:spLocks noGrp="1"/>
          </p:cNvSpPr>
          <p:nvPr>
            <p:ph type="dt" sz="half" idx="10"/>
          </p:nvPr>
        </p:nvSpPr>
        <p:spPr/>
        <p:txBody>
          <a:bodyPr/>
          <a:lstStyle/>
          <a:p>
            <a:fld id="{1CE056CD-8A46-4973-A27E-71EDA57F136B}" type="datetimeFigureOut">
              <a:rPr lang="hu-HU" smtClean="0"/>
              <a:t>2025. 08. 05.</a:t>
            </a:fld>
            <a:endParaRPr lang="hu-HU"/>
          </a:p>
        </p:txBody>
      </p:sp>
      <p:sp>
        <p:nvSpPr>
          <p:cNvPr id="3" name="Élőláb helye 2">
            <a:extLst>
              <a:ext uri="{FF2B5EF4-FFF2-40B4-BE49-F238E27FC236}">
                <a16:creationId xmlns:a16="http://schemas.microsoft.com/office/drawing/2014/main" id="{A5B3AD45-AD44-488D-0771-56ACB7B7791C}"/>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DD1C675F-F6BB-2FD6-540E-B6E14D0CFE5A}"/>
              </a:ext>
            </a:extLst>
          </p:cNvPr>
          <p:cNvSpPr>
            <a:spLocks noGrp="1"/>
          </p:cNvSpPr>
          <p:nvPr>
            <p:ph type="sldNum" sz="quarter" idx="12"/>
          </p:nvPr>
        </p:nvSpPr>
        <p:spPr/>
        <p:txBody>
          <a:bodyPr/>
          <a:lstStyle/>
          <a:p>
            <a:fld id="{99B55D6D-ADA6-493E-A2D0-7503ECAFBF90}" type="slidenum">
              <a:rPr lang="hu-HU" smtClean="0"/>
              <a:t>‹#›</a:t>
            </a:fld>
            <a:endParaRPr lang="hu-HU"/>
          </a:p>
        </p:txBody>
      </p:sp>
    </p:spTree>
    <p:extLst>
      <p:ext uri="{BB962C8B-B14F-4D97-AF65-F5344CB8AC3E}">
        <p14:creationId xmlns:p14="http://schemas.microsoft.com/office/powerpoint/2010/main" val="1450298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3BC820B-435E-070C-C4C3-7355C32D0BDC}"/>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2BD98BBC-5322-DCDE-84D9-A0849412DD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166C8266-8EF7-0899-D8E6-2676B24E7A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C0855ABE-E5FC-AA6E-D503-BFCCA01D3C40}"/>
              </a:ext>
            </a:extLst>
          </p:cNvPr>
          <p:cNvSpPr>
            <a:spLocks noGrp="1"/>
          </p:cNvSpPr>
          <p:nvPr>
            <p:ph type="dt" sz="half" idx="10"/>
          </p:nvPr>
        </p:nvSpPr>
        <p:spPr/>
        <p:txBody>
          <a:bodyPr/>
          <a:lstStyle/>
          <a:p>
            <a:fld id="{1CE056CD-8A46-4973-A27E-71EDA57F136B}" type="datetimeFigureOut">
              <a:rPr lang="hu-HU" smtClean="0"/>
              <a:t>2025. 08. 05.</a:t>
            </a:fld>
            <a:endParaRPr lang="hu-HU"/>
          </a:p>
        </p:txBody>
      </p:sp>
      <p:sp>
        <p:nvSpPr>
          <p:cNvPr id="6" name="Élőláb helye 5">
            <a:extLst>
              <a:ext uri="{FF2B5EF4-FFF2-40B4-BE49-F238E27FC236}">
                <a16:creationId xmlns:a16="http://schemas.microsoft.com/office/drawing/2014/main" id="{8FB59148-EAEC-8171-19C4-DCCF2C70D69D}"/>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7CFDA4D8-8A1F-E922-CB55-CBEE97A89F83}"/>
              </a:ext>
            </a:extLst>
          </p:cNvPr>
          <p:cNvSpPr>
            <a:spLocks noGrp="1"/>
          </p:cNvSpPr>
          <p:nvPr>
            <p:ph type="sldNum" sz="quarter" idx="12"/>
          </p:nvPr>
        </p:nvSpPr>
        <p:spPr/>
        <p:txBody>
          <a:bodyPr/>
          <a:lstStyle/>
          <a:p>
            <a:fld id="{99B55D6D-ADA6-493E-A2D0-7503ECAFBF90}" type="slidenum">
              <a:rPr lang="hu-HU" smtClean="0"/>
              <a:t>‹#›</a:t>
            </a:fld>
            <a:endParaRPr lang="hu-HU"/>
          </a:p>
        </p:txBody>
      </p:sp>
    </p:spTree>
    <p:extLst>
      <p:ext uri="{BB962C8B-B14F-4D97-AF65-F5344CB8AC3E}">
        <p14:creationId xmlns:p14="http://schemas.microsoft.com/office/powerpoint/2010/main" val="2371344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5F8D191-841A-85DA-2C60-7FE38EA01105}"/>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A9270D76-0CEF-4327-8306-446EFFF82B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5BAEBBFA-934C-4E95-F226-2BDB283D8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EF8E039C-95FA-A025-1818-1C2ABC93A2AB}"/>
              </a:ext>
            </a:extLst>
          </p:cNvPr>
          <p:cNvSpPr>
            <a:spLocks noGrp="1"/>
          </p:cNvSpPr>
          <p:nvPr>
            <p:ph type="dt" sz="half" idx="10"/>
          </p:nvPr>
        </p:nvSpPr>
        <p:spPr/>
        <p:txBody>
          <a:bodyPr/>
          <a:lstStyle/>
          <a:p>
            <a:fld id="{1CE056CD-8A46-4973-A27E-71EDA57F136B}" type="datetimeFigureOut">
              <a:rPr lang="hu-HU" smtClean="0"/>
              <a:t>2025. 08. 05.</a:t>
            </a:fld>
            <a:endParaRPr lang="hu-HU"/>
          </a:p>
        </p:txBody>
      </p:sp>
      <p:sp>
        <p:nvSpPr>
          <p:cNvPr id="6" name="Élőláb helye 5">
            <a:extLst>
              <a:ext uri="{FF2B5EF4-FFF2-40B4-BE49-F238E27FC236}">
                <a16:creationId xmlns:a16="http://schemas.microsoft.com/office/drawing/2014/main" id="{FA7537DF-115C-2B0B-6CB7-2B9433BE5477}"/>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BCCAD58E-A292-8640-F111-6FDFECD53FDE}"/>
              </a:ext>
            </a:extLst>
          </p:cNvPr>
          <p:cNvSpPr>
            <a:spLocks noGrp="1"/>
          </p:cNvSpPr>
          <p:nvPr>
            <p:ph type="sldNum" sz="quarter" idx="12"/>
          </p:nvPr>
        </p:nvSpPr>
        <p:spPr/>
        <p:txBody>
          <a:bodyPr/>
          <a:lstStyle/>
          <a:p>
            <a:fld id="{99B55D6D-ADA6-493E-A2D0-7503ECAFBF90}" type="slidenum">
              <a:rPr lang="hu-HU" smtClean="0"/>
              <a:t>‹#›</a:t>
            </a:fld>
            <a:endParaRPr lang="hu-HU"/>
          </a:p>
        </p:txBody>
      </p:sp>
    </p:spTree>
    <p:extLst>
      <p:ext uri="{BB962C8B-B14F-4D97-AF65-F5344CB8AC3E}">
        <p14:creationId xmlns:p14="http://schemas.microsoft.com/office/powerpoint/2010/main" val="2719371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ED58DAE9-C58A-F055-E643-713A441708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1C868EA2-0C62-81B1-42CE-9A2CE0016E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EE68A0F4-8AAC-7A45-7CE0-75BF49AA1B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056CD-8A46-4973-A27E-71EDA57F136B}" type="datetimeFigureOut">
              <a:rPr lang="hu-HU" smtClean="0"/>
              <a:t>2025. 08. 05.</a:t>
            </a:fld>
            <a:endParaRPr lang="hu-HU"/>
          </a:p>
        </p:txBody>
      </p:sp>
      <p:sp>
        <p:nvSpPr>
          <p:cNvPr id="5" name="Élőláb helye 4">
            <a:extLst>
              <a:ext uri="{FF2B5EF4-FFF2-40B4-BE49-F238E27FC236}">
                <a16:creationId xmlns:a16="http://schemas.microsoft.com/office/drawing/2014/main" id="{D4652261-501F-B333-E1AD-5191D90360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CC903E64-8A27-BC9A-44DB-6FCEC79C88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B55D6D-ADA6-493E-A2D0-7503ECAFBF90}" type="slidenum">
              <a:rPr lang="hu-HU" smtClean="0"/>
              <a:t>‹#›</a:t>
            </a:fld>
            <a:endParaRPr lang="hu-HU"/>
          </a:p>
        </p:txBody>
      </p:sp>
    </p:spTree>
    <p:extLst>
      <p:ext uri="{BB962C8B-B14F-4D97-AF65-F5344CB8AC3E}">
        <p14:creationId xmlns:p14="http://schemas.microsoft.com/office/powerpoint/2010/main" val="4258942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280CC6-FD16-4CA3-BD12-066A8DA904CA}" type="datetimeFigureOut">
              <a:rPr lang="hu-HU" smtClean="0"/>
              <a:t>2025. 08. 05.</a:t>
            </a:fld>
            <a:endParaRPr lang="hu-H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5B4D12-DE4D-4DEE-8493-A7DAB04491FC}" type="slidenum">
              <a:rPr lang="hu-HU" smtClean="0"/>
              <a:t>‹#›</a:t>
            </a:fld>
            <a:endParaRPr lang="hu-HU"/>
          </a:p>
        </p:txBody>
      </p:sp>
    </p:spTree>
    <p:extLst>
      <p:ext uri="{BB962C8B-B14F-4D97-AF65-F5344CB8AC3E}">
        <p14:creationId xmlns:p14="http://schemas.microsoft.com/office/powerpoint/2010/main" val="29695698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mukeng@allamkincstar.gov.hu" TargetMode="External"/><Relationship Id="rId2" Type="http://schemas.openxmlformats.org/officeDocument/2006/relationships/hyperlink" Target="mailto:idm@allamkincstar.gov.hu" TargetMode="External"/><Relationship Id="rId1" Type="http://schemas.openxmlformats.org/officeDocument/2006/relationships/slideLayout" Target="../slideLayouts/slideLayout2.xml"/><Relationship Id="rId4" Type="http://schemas.openxmlformats.org/officeDocument/2006/relationships/hyperlink" Target="mailto:kenyszi@allamkincstar.gov.hu"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F4C0D32-300C-1090-07E1-678BDF42F1FF}"/>
              </a:ext>
            </a:extLst>
          </p:cNvPr>
          <p:cNvSpPr>
            <a:spLocks noGrp="1"/>
          </p:cNvSpPr>
          <p:nvPr>
            <p:ph type="ctrTitle"/>
          </p:nvPr>
        </p:nvSpPr>
        <p:spPr>
          <a:xfrm>
            <a:off x="691968" y="1929384"/>
            <a:ext cx="10500288" cy="2414015"/>
          </a:xfrm>
        </p:spPr>
        <p:txBody>
          <a:bodyPr>
            <a:normAutofit/>
          </a:bodyPr>
          <a:lstStyle/>
          <a:p>
            <a:r>
              <a:rPr lang="hu-HU" sz="4000" b="1" dirty="0">
                <a:latin typeface="Times New Roman" panose="02020603050405020304" pitchFamily="18" charset="0"/>
                <a:cs typeface="Times New Roman" panose="02020603050405020304" pitchFamily="18" charset="0"/>
              </a:rPr>
              <a:t>Biztos Kezdet Gyerekházak rögzítési feladatai a MŰKENG-ben és a KENYSZI-ben </a:t>
            </a:r>
            <a:br>
              <a:rPr lang="hu-HU" sz="4000" b="1" dirty="0">
                <a:latin typeface="Times New Roman" panose="02020603050405020304" pitchFamily="18" charset="0"/>
                <a:cs typeface="Times New Roman" panose="02020603050405020304" pitchFamily="18" charset="0"/>
              </a:rPr>
            </a:br>
            <a:br>
              <a:rPr lang="hu-HU" sz="3600" b="1" dirty="0">
                <a:latin typeface="Times New Roman" panose="02020603050405020304" pitchFamily="18" charset="0"/>
                <a:cs typeface="Times New Roman" panose="02020603050405020304" pitchFamily="18" charset="0"/>
              </a:rPr>
            </a:br>
            <a:endParaRPr lang="hu-HU" sz="3600" b="1" dirty="0">
              <a:latin typeface="Times New Roman" panose="02020603050405020304" pitchFamily="18" charset="0"/>
              <a:cs typeface="Times New Roman" panose="02020603050405020304" pitchFamily="18" charset="0"/>
            </a:endParaRPr>
          </a:p>
        </p:txBody>
      </p:sp>
      <p:pic>
        <p:nvPicPr>
          <p:cNvPr id="4" name="Picture 2">
            <a:extLst>
              <a:ext uri="{FF2B5EF4-FFF2-40B4-BE49-F238E27FC236}">
                <a16:creationId xmlns:a16="http://schemas.microsoft.com/office/drawing/2014/main" id="{D8FEFA1F-CEE2-BAE6-DA5D-C189FA90C3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968" y="672426"/>
            <a:ext cx="2670175"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Alcím 5">
            <a:extLst>
              <a:ext uri="{FF2B5EF4-FFF2-40B4-BE49-F238E27FC236}">
                <a16:creationId xmlns:a16="http://schemas.microsoft.com/office/drawing/2014/main" id="{E19124AF-DB93-B493-40C3-76755DF83019}"/>
              </a:ext>
            </a:extLst>
          </p:cNvPr>
          <p:cNvSpPr>
            <a:spLocks noGrp="1"/>
          </p:cNvSpPr>
          <p:nvPr>
            <p:ph type="subTitle" idx="1"/>
          </p:nvPr>
        </p:nvSpPr>
        <p:spPr>
          <a:xfrm>
            <a:off x="1606296" y="4529812"/>
            <a:ext cx="9144000" cy="1655762"/>
          </a:xfrm>
        </p:spPr>
        <p:txBody>
          <a:bodyPr>
            <a:normAutofit lnSpcReduction="10000"/>
          </a:bodyPr>
          <a:lstStyle/>
          <a:p>
            <a:endParaRPr lang="hu-HU" dirty="0"/>
          </a:p>
          <a:p>
            <a:pPr algn="r"/>
            <a:r>
              <a:rPr lang="hu-HU" b="1" dirty="0"/>
              <a:t>dr. Kása Karolina</a:t>
            </a:r>
          </a:p>
          <a:p>
            <a:pPr algn="r"/>
            <a:r>
              <a:rPr lang="hu-HU" b="1" dirty="0"/>
              <a:t>Főosztályvezető</a:t>
            </a:r>
          </a:p>
          <a:p>
            <a:pPr algn="r"/>
            <a:r>
              <a:rPr lang="hu-HU" b="1" dirty="0"/>
              <a:t>Szociális Ellátások Főosztálya </a:t>
            </a:r>
          </a:p>
        </p:txBody>
      </p:sp>
    </p:spTree>
    <p:extLst>
      <p:ext uri="{BB962C8B-B14F-4D97-AF65-F5344CB8AC3E}">
        <p14:creationId xmlns:p14="http://schemas.microsoft.com/office/powerpoint/2010/main" val="2460466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5D77531-A63C-D4EA-20C9-EA185A9B1F2B}"/>
              </a:ext>
            </a:extLst>
          </p:cNvPr>
          <p:cNvSpPr>
            <a:spLocks noGrp="1"/>
          </p:cNvSpPr>
          <p:nvPr>
            <p:ph type="title"/>
          </p:nvPr>
        </p:nvSpPr>
        <p:spPr/>
        <p:txBody>
          <a:bodyPr/>
          <a:lstStyle/>
          <a:p>
            <a:r>
              <a:rPr lang="hu-HU" dirty="0"/>
              <a:t>KENYSZI - információk</a:t>
            </a:r>
          </a:p>
        </p:txBody>
      </p:sp>
      <p:sp>
        <p:nvSpPr>
          <p:cNvPr id="3" name="Tartalom helye 2">
            <a:extLst>
              <a:ext uri="{FF2B5EF4-FFF2-40B4-BE49-F238E27FC236}">
                <a16:creationId xmlns:a16="http://schemas.microsoft.com/office/drawing/2014/main" id="{3DD4CFA0-E3C1-3CB0-DC5A-663FACF770AC}"/>
              </a:ext>
            </a:extLst>
          </p:cNvPr>
          <p:cNvSpPr>
            <a:spLocks noGrp="1"/>
          </p:cNvSpPr>
          <p:nvPr>
            <p:ph idx="1"/>
          </p:nvPr>
        </p:nvSpPr>
        <p:spPr/>
        <p:txBody>
          <a:bodyPr>
            <a:normAutofit fontScale="85000" lnSpcReduction="20000"/>
          </a:bodyPr>
          <a:lstStyle/>
          <a:p>
            <a:pPr>
              <a:buFont typeface="Wingdings" panose="05000000000000000000" pitchFamily="2" charset="2"/>
              <a:buChar char="Ø"/>
            </a:pPr>
            <a:r>
              <a:rPr lang="hu-HU" b="1" dirty="0">
                <a:solidFill>
                  <a:schemeClr val="accent1">
                    <a:lumMod val="50000"/>
                  </a:schemeClr>
                </a:solidFill>
              </a:rPr>
              <a:t>Ellátottként mindig az ellátásban részesülő gyermek adatait kell rögzíteni.</a:t>
            </a:r>
          </a:p>
          <a:p>
            <a:pPr>
              <a:buFont typeface="Wingdings" panose="05000000000000000000" pitchFamily="2" charset="2"/>
              <a:buChar char="Ø"/>
            </a:pPr>
            <a:r>
              <a:rPr lang="hu-HU" dirty="0">
                <a:solidFill>
                  <a:schemeClr val="accent1">
                    <a:lumMod val="50000"/>
                  </a:schemeClr>
                </a:solidFill>
              </a:rPr>
              <a:t>A legfontosabb határidők a KENYSZI-ben:</a:t>
            </a:r>
          </a:p>
          <a:p>
            <a:pPr marL="0" indent="0">
              <a:buNone/>
            </a:pPr>
            <a:r>
              <a:rPr lang="hu-HU" dirty="0">
                <a:solidFill>
                  <a:schemeClr val="accent1">
                    <a:lumMod val="50000"/>
                  </a:schemeClr>
                </a:solidFill>
              </a:rPr>
              <a:t>	- az igénylést (ellátást) annak kezdő időpontját követő munkanap 24.00 óráig lehet rögzíteni</a:t>
            </a:r>
          </a:p>
          <a:p>
            <a:pPr marL="0" indent="0">
              <a:buNone/>
            </a:pPr>
            <a:r>
              <a:rPr lang="hu-HU" dirty="0">
                <a:solidFill>
                  <a:schemeClr val="accent1">
                    <a:lumMod val="50000"/>
                  </a:schemeClr>
                </a:solidFill>
              </a:rPr>
              <a:t>	- </a:t>
            </a:r>
            <a:r>
              <a:rPr lang="hu-HU" b="1" dirty="0">
                <a:solidFill>
                  <a:srgbClr val="FF0000"/>
                </a:solidFill>
              </a:rPr>
              <a:t>az igénybevételt az adott hónapot követő hónap 3. munkanapjáig lehet rögzíteni </a:t>
            </a:r>
            <a:r>
              <a:rPr lang="hu-HU" dirty="0">
                <a:solidFill>
                  <a:schemeClr val="accent1">
                    <a:lumMod val="50000"/>
                  </a:schemeClr>
                </a:solidFill>
              </a:rPr>
              <a:t>(pl. 2025. augusztusra vonatkozó igénybevételt 2025. szeptember 3. szerda 24.00 óráig lehet rögzíteni).</a:t>
            </a:r>
          </a:p>
          <a:p>
            <a:pPr>
              <a:buFont typeface="Wingdings" panose="05000000000000000000" pitchFamily="2" charset="2"/>
              <a:buChar char="Ø"/>
            </a:pPr>
            <a:r>
              <a:rPr lang="hu-HU" dirty="0">
                <a:solidFill>
                  <a:schemeClr val="accent1">
                    <a:lumMod val="50000"/>
                  </a:schemeClr>
                </a:solidFill>
              </a:rPr>
              <a:t>Önellenőrzés keretében két dolgot lehet elvégezni:</a:t>
            </a:r>
          </a:p>
          <a:p>
            <a:pPr marL="0" indent="0">
              <a:buNone/>
            </a:pPr>
            <a:r>
              <a:rPr lang="hu-HU" dirty="0">
                <a:solidFill>
                  <a:schemeClr val="accent1">
                    <a:lumMod val="50000"/>
                  </a:schemeClr>
                </a:solidFill>
              </a:rPr>
              <a:t>	- a már rögzített jelentést 1x módosítani, VAGY</a:t>
            </a:r>
          </a:p>
          <a:p>
            <a:pPr marL="0" indent="0">
              <a:buNone/>
            </a:pPr>
            <a:r>
              <a:rPr lang="hu-HU" dirty="0">
                <a:solidFill>
                  <a:schemeClr val="accent1">
                    <a:lumMod val="50000"/>
                  </a:schemeClr>
                </a:solidFill>
              </a:rPr>
              <a:t>	- az elmaradt jelentést pótolni.</a:t>
            </a:r>
          </a:p>
          <a:p>
            <a:pPr marL="0" indent="0">
              <a:buNone/>
            </a:pPr>
            <a:r>
              <a:rPr lang="hu-HU" b="1" dirty="0">
                <a:solidFill>
                  <a:srgbClr val="FF0000"/>
                </a:solidFill>
              </a:rPr>
              <a:t>Az önellenőrzés határideje: a tárgyhót követő hónap 15. napján 24.00 óra. </a:t>
            </a:r>
            <a:r>
              <a:rPr lang="hu-HU" dirty="0">
                <a:solidFill>
                  <a:schemeClr val="accent1">
                    <a:lumMod val="50000"/>
                  </a:schemeClr>
                </a:solidFill>
              </a:rPr>
              <a:t>(pl. 2025. augusztusra 2025. szeptember 15-én 24.00 óráig lehet önellenőrzést végezni)</a:t>
            </a:r>
          </a:p>
          <a:p>
            <a:pPr marL="0" indent="0">
              <a:buNone/>
            </a:pPr>
            <a:endParaRPr lang="hu-HU" dirty="0"/>
          </a:p>
        </p:txBody>
      </p:sp>
    </p:spTree>
    <p:extLst>
      <p:ext uri="{BB962C8B-B14F-4D97-AF65-F5344CB8AC3E}">
        <p14:creationId xmlns:p14="http://schemas.microsoft.com/office/powerpoint/2010/main" val="971207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29BDC9B-CD71-1BE2-67BF-13730830C931}"/>
              </a:ext>
            </a:extLst>
          </p:cNvPr>
          <p:cNvSpPr>
            <a:spLocks noGrp="1"/>
          </p:cNvSpPr>
          <p:nvPr>
            <p:ph type="title"/>
          </p:nvPr>
        </p:nvSpPr>
        <p:spPr/>
        <p:txBody>
          <a:bodyPr/>
          <a:lstStyle/>
          <a:p>
            <a:r>
              <a:rPr lang="hu-HU" dirty="0"/>
              <a:t>KENYSZI – igénybevétel rögzítésének előfeltételei</a:t>
            </a:r>
          </a:p>
        </p:txBody>
      </p:sp>
      <p:sp>
        <p:nvSpPr>
          <p:cNvPr id="3" name="Tartalom helye 2">
            <a:extLst>
              <a:ext uri="{FF2B5EF4-FFF2-40B4-BE49-F238E27FC236}">
                <a16:creationId xmlns:a16="http://schemas.microsoft.com/office/drawing/2014/main" id="{78193484-64FC-BC27-882B-3B2A3B97E312}"/>
              </a:ext>
            </a:extLst>
          </p:cNvPr>
          <p:cNvSpPr>
            <a:spLocks noGrp="1"/>
          </p:cNvSpPr>
          <p:nvPr>
            <p:ph idx="1"/>
          </p:nvPr>
        </p:nvSpPr>
        <p:spPr/>
        <p:txBody>
          <a:bodyPr>
            <a:normAutofit fontScale="92500"/>
          </a:bodyPr>
          <a:lstStyle/>
          <a:p>
            <a:pPr marL="0" indent="0">
              <a:buNone/>
            </a:pPr>
            <a:r>
              <a:rPr lang="hu-HU" dirty="0">
                <a:solidFill>
                  <a:schemeClr val="accent1">
                    <a:lumMod val="50000"/>
                  </a:schemeClr>
                </a:solidFill>
              </a:rPr>
              <a:t>Ahhoz, hogy a BKGYH igénybevételt rögzítsen a KENYSZI-ben, az alábbi lépéseket kell megtennie:</a:t>
            </a:r>
          </a:p>
          <a:p>
            <a:pPr marL="514350" indent="-514350">
              <a:buAutoNum type="arabicPeriod"/>
            </a:pPr>
            <a:r>
              <a:rPr lang="hu-HU" dirty="0">
                <a:solidFill>
                  <a:schemeClr val="accent1">
                    <a:lumMod val="50000"/>
                  </a:schemeClr>
                </a:solidFill>
              </a:rPr>
              <a:t>A BKGYH munkatársának </a:t>
            </a:r>
            <a:r>
              <a:rPr lang="hu-HU" dirty="0">
                <a:solidFill>
                  <a:srgbClr val="FF0000"/>
                </a:solidFill>
              </a:rPr>
              <a:t>adatszolgáltatói szerepkörrel </a:t>
            </a:r>
            <a:r>
              <a:rPr lang="hu-HU" dirty="0">
                <a:solidFill>
                  <a:schemeClr val="accent1">
                    <a:lumMod val="50000"/>
                  </a:schemeClr>
                </a:solidFill>
              </a:rPr>
              <a:t>kell rendelkeznie ÉS </a:t>
            </a:r>
            <a:r>
              <a:rPr lang="hu-HU" dirty="0">
                <a:solidFill>
                  <a:srgbClr val="FF0000"/>
                </a:solidFill>
              </a:rPr>
              <a:t>összerendelve</a:t>
            </a:r>
            <a:r>
              <a:rPr lang="hu-HU" dirty="0">
                <a:solidFill>
                  <a:schemeClr val="accent1">
                    <a:lumMod val="50000"/>
                  </a:schemeClr>
                </a:solidFill>
              </a:rPr>
              <a:t> kell lennie a KENYSZI-ben a szolgáltatással.</a:t>
            </a:r>
          </a:p>
          <a:p>
            <a:pPr marL="514350" indent="-514350">
              <a:buAutoNum type="arabicPeriod"/>
            </a:pPr>
            <a:r>
              <a:rPr lang="hu-HU" dirty="0">
                <a:solidFill>
                  <a:schemeClr val="accent1">
                    <a:lumMod val="50000"/>
                  </a:schemeClr>
                </a:solidFill>
              </a:rPr>
              <a:t>Az </a:t>
            </a:r>
            <a:r>
              <a:rPr lang="hu-HU" dirty="0" err="1">
                <a:solidFill>
                  <a:srgbClr val="FF0000"/>
                </a:solidFill>
              </a:rPr>
              <a:t>igénybevevő</a:t>
            </a:r>
            <a:r>
              <a:rPr lang="hu-HU" dirty="0" err="1">
                <a:solidFill>
                  <a:schemeClr val="accent1">
                    <a:lumMod val="50000"/>
                  </a:schemeClr>
                </a:solidFill>
              </a:rPr>
              <a:t>nek</a:t>
            </a:r>
            <a:r>
              <a:rPr lang="hu-HU" dirty="0">
                <a:solidFill>
                  <a:schemeClr val="accent1">
                    <a:lumMod val="50000"/>
                  </a:schemeClr>
                </a:solidFill>
              </a:rPr>
              <a:t> szerepelnie kell a KENYSZI Törzsadataiban. (Ha nem szerepel, akkor fel kell venni új </a:t>
            </a:r>
            <a:r>
              <a:rPr lang="hu-HU" dirty="0" err="1">
                <a:solidFill>
                  <a:schemeClr val="accent1">
                    <a:lumMod val="50000"/>
                  </a:schemeClr>
                </a:solidFill>
              </a:rPr>
              <a:t>igénybevevőként</a:t>
            </a:r>
            <a:r>
              <a:rPr lang="hu-HU" dirty="0">
                <a:solidFill>
                  <a:schemeClr val="accent1">
                    <a:lumMod val="50000"/>
                  </a:schemeClr>
                </a:solidFill>
              </a:rPr>
              <a:t>.) </a:t>
            </a:r>
          </a:p>
          <a:p>
            <a:pPr marL="514350" indent="-514350">
              <a:buAutoNum type="arabicPeriod"/>
            </a:pPr>
            <a:r>
              <a:rPr lang="hu-HU" dirty="0">
                <a:solidFill>
                  <a:schemeClr val="accent1">
                    <a:lumMod val="50000"/>
                  </a:schemeClr>
                </a:solidFill>
              </a:rPr>
              <a:t>Az </a:t>
            </a:r>
            <a:r>
              <a:rPr lang="hu-HU" dirty="0" err="1">
                <a:solidFill>
                  <a:schemeClr val="accent1">
                    <a:lumMod val="50000"/>
                  </a:schemeClr>
                </a:solidFill>
              </a:rPr>
              <a:t>igénybevevőre</a:t>
            </a:r>
            <a:r>
              <a:rPr lang="hu-HU" dirty="0">
                <a:solidFill>
                  <a:schemeClr val="accent1">
                    <a:lumMod val="50000"/>
                  </a:schemeClr>
                </a:solidFill>
              </a:rPr>
              <a:t> </a:t>
            </a:r>
            <a:r>
              <a:rPr lang="hu-HU" dirty="0">
                <a:solidFill>
                  <a:srgbClr val="FF0000"/>
                </a:solidFill>
              </a:rPr>
              <a:t>igénylést (=megállapodást</a:t>
            </a:r>
            <a:r>
              <a:rPr lang="hu-HU" dirty="0">
                <a:solidFill>
                  <a:schemeClr val="accent1">
                    <a:lumMod val="50000"/>
                  </a:schemeClr>
                </a:solidFill>
              </a:rPr>
              <a:t>) kell rögzíteni. </a:t>
            </a:r>
          </a:p>
          <a:p>
            <a:pPr marL="0" indent="0" algn="just">
              <a:buNone/>
            </a:pPr>
            <a:r>
              <a:rPr lang="hu-HU" b="1" dirty="0">
                <a:solidFill>
                  <a:schemeClr val="accent1">
                    <a:lumMod val="50000"/>
                  </a:schemeClr>
                </a:solidFill>
              </a:rPr>
              <a:t>Ezeket a lépéseket követően fog megjelenni majd az </a:t>
            </a:r>
            <a:r>
              <a:rPr lang="hu-HU" b="1" dirty="0" err="1">
                <a:solidFill>
                  <a:schemeClr val="accent1">
                    <a:lumMod val="50000"/>
                  </a:schemeClr>
                </a:solidFill>
              </a:rPr>
              <a:t>igénybevevő</a:t>
            </a:r>
            <a:r>
              <a:rPr lang="hu-HU" b="1" dirty="0">
                <a:solidFill>
                  <a:schemeClr val="accent1">
                    <a:lumMod val="50000"/>
                  </a:schemeClr>
                </a:solidFill>
              </a:rPr>
              <a:t> az </a:t>
            </a:r>
            <a:r>
              <a:rPr lang="hu-HU" b="1" dirty="0">
                <a:solidFill>
                  <a:srgbClr val="FF0000"/>
                </a:solidFill>
              </a:rPr>
              <a:t>igénybevételi naplóban</a:t>
            </a:r>
            <a:r>
              <a:rPr lang="hu-HU" dirty="0">
                <a:solidFill>
                  <a:schemeClr val="accent1">
                    <a:lumMod val="50000"/>
                  </a:schemeClr>
                </a:solidFill>
              </a:rPr>
              <a:t>, ahol meg lehet majd tenni a napi igénybevételek rögzítését. </a:t>
            </a:r>
          </a:p>
        </p:txBody>
      </p:sp>
    </p:spTree>
    <p:extLst>
      <p:ext uri="{BB962C8B-B14F-4D97-AF65-F5344CB8AC3E}">
        <p14:creationId xmlns:p14="http://schemas.microsoft.com/office/powerpoint/2010/main" val="4076167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7DF1CF4-97AD-A28E-7DE3-E161FBF756FD}"/>
              </a:ext>
            </a:extLst>
          </p:cNvPr>
          <p:cNvSpPr>
            <a:spLocks noGrp="1"/>
          </p:cNvSpPr>
          <p:nvPr>
            <p:ph type="title"/>
          </p:nvPr>
        </p:nvSpPr>
        <p:spPr/>
        <p:txBody>
          <a:bodyPr/>
          <a:lstStyle/>
          <a:p>
            <a:r>
              <a:rPr lang="hu-HU" dirty="0"/>
              <a:t>Foglalkoztatottak számának jelentése</a:t>
            </a:r>
          </a:p>
        </p:txBody>
      </p:sp>
      <p:sp>
        <p:nvSpPr>
          <p:cNvPr id="3" name="Tartalom helye 2">
            <a:extLst>
              <a:ext uri="{FF2B5EF4-FFF2-40B4-BE49-F238E27FC236}">
                <a16:creationId xmlns:a16="http://schemas.microsoft.com/office/drawing/2014/main" id="{BFFF56F7-3E4C-2E79-1E14-22459C58A934}"/>
              </a:ext>
            </a:extLst>
          </p:cNvPr>
          <p:cNvSpPr>
            <a:spLocks noGrp="1"/>
          </p:cNvSpPr>
          <p:nvPr>
            <p:ph idx="1"/>
          </p:nvPr>
        </p:nvSpPr>
        <p:spPr>
          <a:xfrm>
            <a:off x="838200" y="1353312"/>
            <a:ext cx="10875264" cy="4823651"/>
          </a:xfrm>
        </p:spPr>
        <p:txBody>
          <a:bodyPr/>
          <a:lstStyle/>
          <a:p>
            <a:pPr marL="0" indent="0">
              <a:buNone/>
            </a:pPr>
            <a:r>
              <a:rPr lang="hu-HU" dirty="0" err="1">
                <a:solidFill>
                  <a:schemeClr val="accent1">
                    <a:lumMod val="50000"/>
                  </a:schemeClr>
                </a:solidFill>
              </a:rPr>
              <a:t>Nyr</a:t>
            </a:r>
            <a:r>
              <a:rPr lang="hu-HU" dirty="0">
                <a:solidFill>
                  <a:schemeClr val="accent1">
                    <a:lumMod val="50000"/>
                  </a:schemeClr>
                </a:solidFill>
              </a:rPr>
              <a:t>. 1. melléklet 2.5. pontja alapján a BKGYH-</a:t>
            </a:r>
            <a:r>
              <a:rPr lang="hu-HU" dirty="0" err="1">
                <a:solidFill>
                  <a:schemeClr val="accent1">
                    <a:lumMod val="50000"/>
                  </a:schemeClr>
                </a:solidFill>
              </a:rPr>
              <a:t>nak</a:t>
            </a:r>
            <a:r>
              <a:rPr lang="hu-HU" dirty="0">
                <a:solidFill>
                  <a:schemeClr val="accent1">
                    <a:lumMod val="50000"/>
                  </a:schemeClr>
                </a:solidFill>
              </a:rPr>
              <a:t> </a:t>
            </a:r>
            <a:r>
              <a:rPr lang="hu-HU" dirty="0" err="1">
                <a:solidFill>
                  <a:schemeClr val="accent1">
                    <a:lumMod val="50000"/>
                  </a:schemeClr>
                </a:solidFill>
              </a:rPr>
              <a:t>félévente</a:t>
            </a:r>
            <a:r>
              <a:rPr lang="hu-HU" dirty="0">
                <a:solidFill>
                  <a:schemeClr val="accent1">
                    <a:lumMod val="50000"/>
                  </a:schemeClr>
                </a:solidFill>
              </a:rPr>
              <a:t> jelentenie kell a foglalkoztatottak adatait. A jelentési időszak a január 1. – június 30. valamint a július 1. – december 31. közti időszak. </a:t>
            </a:r>
          </a:p>
          <a:p>
            <a:pPr marL="0" indent="0">
              <a:buNone/>
            </a:pPr>
            <a:r>
              <a:rPr lang="hu-HU" dirty="0">
                <a:solidFill>
                  <a:schemeClr val="accent1">
                    <a:lumMod val="50000"/>
                  </a:schemeClr>
                </a:solidFill>
              </a:rPr>
              <a:t>A jelentést a Jelentések/Foglalkoztatottak számának jelentése menüpontban lehet megtenni:</a:t>
            </a:r>
          </a:p>
          <a:p>
            <a:pPr marL="0" indent="0">
              <a:buNone/>
            </a:pPr>
            <a:endParaRPr lang="hu-HU" dirty="0"/>
          </a:p>
        </p:txBody>
      </p:sp>
      <p:pic>
        <p:nvPicPr>
          <p:cNvPr id="5" name="Kép 4">
            <a:extLst>
              <a:ext uri="{FF2B5EF4-FFF2-40B4-BE49-F238E27FC236}">
                <a16:creationId xmlns:a16="http://schemas.microsoft.com/office/drawing/2014/main" id="{5B04E010-FC23-A040-7327-028B98782E5C}"/>
              </a:ext>
            </a:extLst>
          </p:cNvPr>
          <p:cNvPicPr>
            <a:picLocks noChangeAspect="1"/>
          </p:cNvPicPr>
          <p:nvPr/>
        </p:nvPicPr>
        <p:blipFill>
          <a:blip r:embed="rId2"/>
          <a:stretch>
            <a:fillRect/>
          </a:stretch>
        </p:blipFill>
        <p:spPr>
          <a:xfrm>
            <a:off x="838200" y="3537182"/>
            <a:ext cx="9373908" cy="3038899"/>
          </a:xfrm>
          <a:prstGeom prst="rect">
            <a:avLst/>
          </a:prstGeom>
        </p:spPr>
      </p:pic>
    </p:spTree>
    <p:extLst>
      <p:ext uri="{BB962C8B-B14F-4D97-AF65-F5344CB8AC3E}">
        <p14:creationId xmlns:p14="http://schemas.microsoft.com/office/powerpoint/2010/main" val="2016147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5FEDC65-800C-A7BC-7A6A-4C44E314B543}"/>
              </a:ext>
            </a:extLst>
          </p:cNvPr>
          <p:cNvSpPr>
            <a:spLocks noGrp="1"/>
          </p:cNvSpPr>
          <p:nvPr>
            <p:ph type="title"/>
          </p:nvPr>
        </p:nvSpPr>
        <p:spPr>
          <a:xfrm>
            <a:off x="838200" y="365126"/>
            <a:ext cx="10515600" cy="673100"/>
          </a:xfrm>
        </p:spPr>
        <p:txBody>
          <a:bodyPr>
            <a:normAutofit fontScale="90000"/>
          </a:bodyPr>
          <a:lstStyle/>
          <a:p>
            <a:r>
              <a:rPr lang="hu-HU" dirty="0"/>
              <a:t>Folyamatban lévő fejlesztés: </a:t>
            </a:r>
          </a:p>
        </p:txBody>
      </p:sp>
      <p:sp>
        <p:nvSpPr>
          <p:cNvPr id="3" name="Tartalom helye 2">
            <a:extLst>
              <a:ext uri="{FF2B5EF4-FFF2-40B4-BE49-F238E27FC236}">
                <a16:creationId xmlns:a16="http://schemas.microsoft.com/office/drawing/2014/main" id="{9DFD84A2-FED8-2DC8-71CC-B886F07A1FFE}"/>
              </a:ext>
            </a:extLst>
          </p:cNvPr>
          <p:cNvSpPr>
            <a:spLocks noGrp="1"/>
          </p:cNvSpPr>
          <p:nvPr>
            <p:ph idx="1"/>
          </p:nvPr>
        </p:nvSpPr>
        <p:spPr>
          <a:xfrm>
            <a:off x="761999" y="1038226"/>
            <a:ext cx="11106151" cy="5138737"/>
          </a:xfrm>
        </p:spPr>
        <p:txBody>
          <a:bodyPr>
            <a:normAutofit/>
          </a:bodyPr>
          <a:lstStyle/>
          <a:p>
            <a:pPr marL="0" indent="0">
              <a:buNone/>
            </a:pPr>
            <a:r>
              <a:rPr lang="hu-HU" sz="2400" dirty="0">
                <a:solidFill>
                  <a:schemeClr val="accent1">
                    <a:lumMod val="50000"/>
                  </a:schemeClr>
                </a:solidFill>
              </a:rPr>
              <a:t>A gyermekek esélynövelő szolgáltatásainak szakmai feladatairól és működésük feltételeiről szóló </a:t>
            </a:r>
            <a:r>
              <a:rPr lang="it-IT" sz="2400" dirty="0">
                <a:solidFill>
                  <a:schemeClr val="accent1">
                    <a:lumMod val="50000"/>
                  </a:schemeClr>
                </a:solidFill>
              </a:rPr>
              <a:t>40/2018. (XII. 4.) EMMI rendelet</a:t>
            </a:r>
            <a:r>
              <a:rPr lang="hu-HU" sz="2400" dirty="0">
                <a:solidFill>
                  <a:schemeClr val="accent1">
                    <a:lumMod val="50000"/>
                  </a:schemeClr>
                </a:solidFill>
              </a:rPr>
              <a:t> 3. § (4) bekezdés:</a:t>
            </a:r>
          </a:p>
          <a:p>
            <a:pPr marL="0" indent="0">
              <a:buNone/>
            </a:pPr>
            <a:r>
              <a:rPr lang="hu-HU" sz="2400" i="1" dirty="0">
                <a:solidFill>
                  <a:schemeClr val="accent1">
                    <a:lumMod val="50000"/>
                  </a:schemeClr>
                </a:solidFill>
              </a:rPr>
              <a:t>A Biztos Kezdet Gyerekház nyújtotta szolgáltatást rendszeresen igénybe vevő gyermekek legalább felének meg kell felelnie az alábbi feltételek valamelyikének:</a:t>
            </a:r>
          </a:p>
          <a:p>
            <a:pPr marL="0" indent="0">
              <a:buNone/>
            </a:pPr>
            <a:r>
              <a:rPr lang="hu-HU" sz="2400" i="1" dirty="0">
                <a:solidFill>
                  <a:schemeClr val="accent1">
                    <a:lumMod val="50000"/>
                  </a:schemeClr>
                </a:solidFill>
              </a:rPr>
              <a:t>a) rendszeres gyermekvédelmi kedvezményben részesülő gyermek,</a:t>
            </a:r>
          </a:p>
          <a:p>
            <a:pPr marL="0" indent="0">
              <a:buNone/>
            </a:pPr>
            <a:r>
              <a:rPr lang="hu-HU" sz="2400" i="1" dirty="0">
                <a:solidFill>
                  <a:schemeClr val="accent1">
                    <a:lumMod val="50000"/>
                  </a:schemeClr>
                </a:solidFill>
              </a:rPr>
              <a:t>b) a településre vonatkozó integrált településfejlesztési stratégiában szegregált vagy szegregációval veszélyeztetett területnek nyilvánított lakókörnyezetben él,</a:t>
            </a:r>
          </a:p>
          <a:p>
            <a:pPr marL="0" indent="0">
              <a:buNone/>
            </a:pPr>
            <a:r>
              <a:rPr lang="hu-HU" sz="2400" i="1" dirty="0">
                <a:solidFill>
                  <a:schemeClr val="accent1">
                    <a:lumMod val="50000"/>
                  </a:schemeClr>
                </a:solidFill>
              </a:rPr>
              <a:t>c) a településrész jellege szerint külterületi lakott helyen él. </a:t>
            </a:r>
          </a:p>
        </p:txBody>
      </p:sp>
      <p:pic>
        <p:nvPicPr>
          <p:cNvPr id="5" name="Kép 4">
            <a:extLst>
              <a:ext uri="{FF2B5EF4-FFF2-40B4-BE49-F238E27FC236}">
                <a16:creationId xmlns:a16="http://schemas.microsoft.com/office/drawing/2014/main" id="{B1A31ED3-5682-6AA4-9C07-87BD2F1BFDF8}"/>
              </a:ext>
            </a:extLst>
          </p:cNvPr>
          <p:cNvPicPr>
            <a:picLocks noChangeAspect="1"/>
          </p:cNvPicPr>
          <p:nvPr/>
        </p:nvPicPr>
        <p:blipFill>
          <a:blip r:embed="rId2"/>
          <a:stretch>
            <a:fillRect/>
          </a:stretch>
        </p:blipFill>
        <p:spPr>
          <a:xfrm>
            <a:off x="761999" y="4264838"/>
            <a:ext cx="9692432" cy="2585225"/>
          </a:xfrm>
          <a:prstGeom prst="rect">
            <a:avLst/>
          </a:prstGeom>
        </p:spPr>
      </p:pic>
    </p:spTree>
    <p:extLst>
      <p:ext uri="{BB962C8B-B14F-4D97-AF65-F5344CB8AC3E}">
        <p14:creationId xmlns:p14="http://schemas.microsoft.com/office/powerpoint/2010/main" val="1540292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C302CE5-BADA-5E56-0DEA-CE635D89F45E}"/>
              </a:ext>
            </a:extLst>
          </p:cNvPr>
          <p:cNvSpPr>
            <a:spLocks noGrp="1"/>
          </p:cNvSpPr>
          <p:nvPr>
            <p:ph type="title"/>
          </p:nvPr>
        </p:nvSpPr>
        <p:spPr/>
        <p:txBody>
          <a:bodyPr/>
          <a:lstStyle/>
          <a:p>
            <a:r>
              <a:rPr lang="hu-HU" dirty="0"/>
              <a:t>Elérhetőségek</a:t>
            </a:r>
          </a:p>
        </p:txBody>
      </p:sp>
      <p:sp>
        <p:nvSpPr>
          <p:cNvPr id="3" name="Tartalom helye 2">
            <a:extLst>
              <a:ext uri="{FF2B5EF4-FFF2-40B4-BE49-F238E27FC236}">
                <a16:creationId xmlns:a16="http://schemas.microsoft.com/office/drawing/2014/main" id="{77DEF0BC-3DE3-3503-BF63-8B3930575E3A}"/>
              </a:ext>
            </a:extLst>
          </p:cNvPr>
          <p:cNvSpPr>
            <a:spLocks noGrp="1"/>
          </p:cNvSpPr>
          <p:nvPr>
            <p:ph idx="1"/>
          </p:nvPr>
        </p:nvSpPr>
        <p:spPr>
          <a:xfrm>
            <a:off x="630937" y="1825625"/>
            <a:ext cx="3398519" cy="4351338"/>
          </a:xfrm>
        </p:spPr>
        <p:txBody>
          <a:bodyPr/>
          <a:lstStyle/>
          <a:p>
            <a:pPr marL="0" indent="0">
              <a:buNone/>
            </a:pPr>
            <a:r>
              <a:rPr lang="hu-HU" dirty="0">
                <a:solidFill>
                  <a:schemeClr val="accent6">
                    <a:lumMod val="50000"/>
                  </a:schemeClr>
                </a:solidFill>
              </a:rPr>
              <a:t>Regisztráció esetén:</a:t>
            </a:r>
          </a:p>
          <a:p>
            <a:pPr marL="0" indent="0">
              <a:buNone/>
            </a:pPr>
            <a:endParaRPr lang="hu-HU" dirty="0"/>
          </a:p>
          <a:p>
            <a:pPr marL="0" indent="0">
              <a:buNone/>
            </a:pPr>
            <a:r>
              <a:rPr lang="hu-HU" b="1" dirty="0">
                <a:solidFill>
                  <a:schemeClr val="accent6">
                    <a:lumMod val="50000"/>
                  </a:schemeClr>
                </a:solidFill>
              </a:rPr>
              <a:t>IDM Ügyfélszolgálat</a:t>
            </a:r>
          </a:p>
          <a:p>
            <a:pPr marL="0" indent="0">
              <a:buNone/>
            </a:pPr>
            <a:endParaRPr lang="hu-HU" sz="1400" b="1" dirty="0">
              <a:solidFill>
                <a:schemeClr val="accent6">
                  <a:lumMod val="50000"/>
                </a:schemeClr>
              </a:solidFill>
            </a:endParaRPr>
          </a:p>
          <a:p>
            <a:pPr marL="0" indent="0">
              <a:buNone/>
            </a:pPr>
            <a:r>
              <a:rPr lang="hu-HU" b="1" dirty="0">
                <a:solidFill>
                  <a:schemeClr val="accent6">
                    <a:lumMod val="50000"/>
                  </a:schemeClr>
                </a:solidFill>
              </a:rPr>
              <a:t>+36 1 462 6680</a:t>
            </a:r>
          </a:p>
          <a:p>
            <a:pPr marL="0" indent="0">
              <a:buNone/>
            </a:pPr>
            <a:r>
              <a:rPr lang="hu-HU" b="1" dirty="0">
                <a:hlinkClick r:id="rId2"/>
              </a:rPr>
              <a:t>idm@allamkincstar.gov.hu</a:t>
            </a:r>
            <a:endParaRPr lang="hu-HU" b="1" dirty="0"/>
          </a:p>
          <a:p>
            <a:pPr marL="0" indent="0">
              <a:buNone/>
            </a:pPr>
            <a:endParaRPr lang="hu-HU" dirty="0"/>
          </a:p>
        </p:txBody>
      </p:sp>
      <p:sp>
        <p:nvSpPr>
          <p:cNvPr id="4" name="Tartalom helye 2">
            <a:extLst>
              <a:ext uri="{FF2B5EF4-FFF2-40B4-BE49-F238E27FC236}">
                <a16:creationId xmlns:a16="http://schemas.microsoft.com/office/drawing/2014/main" id="{68EA2BAC-4EF6-59FA-2B2E-F72EA9065B7B}"/>
              </a:ext>
            </a:extLst>
          </p:cNvPr>
          <p:cNvSpPr txBox="1">
            <a:spLocks/>
          </p:cNvSpPr>
          <p:nvPr/>
        </p:nvSpPr>
        <p:spPr>
          <a:xfrm>
            <a:off x="4264153" y="1825625"/>
            <a:ext cx="339851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hu-HU" dirty="0">
                <a:solidFill>
                  <a:schemeClr val="accent2">
                    <a:lumMod val="50000"/>
                  </a:schemeClr>
                </a:solidFill>
              </a:rPr>
              <a:t>Működési engedély ügyekben:</a:t>
            </a:r>
          </a:p>
          <a:p>
            <a:pPr marL="0" indent="0">
              <a:buFont typeface="Arial" panose="020B0604020202020204" pitchFamily="34" charset="0"/>
              <a:buNone/>
            </a:pPr>
            <a:r>
              <a:rPr lang="hu-HU" b="1" dirty="0">
                <a:solidFill>
                  <a:schemeClr val="accent2">
                    <a:lumMod val="50000"/>
                  </a:schemeClr>
                </a:solidFill>
              </a:rPr>
              <a:t>MŰKENG Ügyfélszolgálat</a:t>
            </a:r>
          </a:p>
          <a:p>
            <a:pPr marL="0" indent="0">
              <a:buFont typeface="Arial" panose="020B0604020202020204" pitchFamily="34" charset="0"/>
              <a:buNone/>
            </a:pPr>
            <a:r>
              <a:rPr lang="hu-HU" b="1" dirty="0">
                <a:solidFill>
                  <a:schemeClr val="accent2">
                    <a:lumMod val="50000"/>
                  </a:schemeClr>
                </a:solidFill>
              </a:rPr>
              <a:t>+36 1 462 6654</a:t>
            </a:r>
          </a:p>
          <a:p>
            <a:pPr marL="0" indent="0">
              <a:buFont typeface="Arial" panose="020B0604020202020204" pitchFamily="34" charset="0"/>
              <a:buNone/>
            </a:pPr>
            <a:r>
              <a:rPr lang="hu-HU" b="1" dirty="0">
                <a:hlinkClick r:id="rId3"/>
              </a:rPr>
              <a:t>mukeng@allamkincstar.gov.hu</a:t>
            </a:r>
            <a:endParaRPr lang="hu-HU" b="1" dirty="0"/>
          </a:p>
          <a:p>
            <a:pPr marL="0" indent="0">
              <a:buFont typeface="Arial" panose="020B0604020202020204" pitchFamily="34" charset="0"/>
              <a:buNone/>
            </a:pPr>
            <a:endParaRPr lang="hu-HU" dirty="0"/>
          </a:p>
        </p:txBody>
      </p:sp>
      <p:sp>
        <p:nvSpPr>
          <p:cNvPr id="5" name="Tartalom helye 2">
            <a:extLst>
              <a:ext uri="{FF2B5EF4-FFF2-40B4-BE49-F238E27FC236}">
                <a16:creationId xmlns:a16="http://schemas.microsoft.com/office/drawing/2014/main" id="{5C0BD9FC-C0EC-F235-3BB3-904263EC0008}"/>
              </a:ext>
            </a:extLst>
          </p:cNvPr>
          <p:cNvSpPr txBox="1">
            <a:spLocks/>
          </p:cNvSpPr>
          <p:nvPr/>
        </p:nvSpPr>
        <p:spPr>
          <a:xfrm>
            <a:off x="7927848" y="1825625"/>
            <a:ext cx="3425952"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hu-HU" dirty="0">
                <a:solidFill>
                  <a:schemeClr val="accent1">
                    <a:lumMod val="50000"/>
                  </a:schemeClr>
                </a:solidFill>
              </a:rPr>
              <a:t>KENYSZI jelentések esetén:</a:t>
            </a:r>
          </a:p>
          <a:p>
            <a:pPr marL="0" indent="0">
              <a:buFont typeface="Arial" panose="020B0604020202020204" pitchFamily="34" charset="0"/>
              <a:buNone/>
            </a:pPr>
            <a:r>
              <a:rPr lang="hu-HU" b="1" dirty="0">
                <a:solidFill>
                  <a:schemeClr val="accent1">
                    <a:lumMod val="50000"/>
                  </a:schemeClr>
                </a:solidFill>
              </a:rPr>
              <a:t>KENYSZI Ügyfélszolgálat</a:t>
            </a:r>
          </a:p>
          <a:p>
            <a:pPr marL="0" indent="0">
              <a:buFont typeface="Arial" panose="020B0604020202020204" pitchFamily="34" charset="0"/>
              <a:buNone/>
            </a:pPr>
            <a:r>
              <a:rPr lang="hu-HU" b="1" dirty="0">
                <a:solidFill>
                  <a:schemeClr val="accent1">
                    <a:lumMod val="50000"/>
                  </a:schemeClr>
                </a:solidFill>
              </a:rPr>
              <a:t>+36 1 462 6670</a:t>
            </a:r>
          </a:p>
          <a:p>
            <a:pPr marL="0" indent="0">
              <a:buFont typeface="Arial" panose="020B0604020202020204" pitchFamily="34" charset="0"/>
              <a:buNone/>
            </a:pPr>
            <a:r>
              <a:rPr lang="hu-HU" b="1" dirty="0">
                <a:hlinkClick r:id="rId4"/>
              </a:rPr>
              <a:t>kenyszi@allamkincstar.gov.hu</a:t>
            </a:r>
            <a:endParaRPr lang="hu-HU" b="1" dirty="0"/>
          </a:p>
          <a:p>
            <a:pPr marL="0" indent="0">
              <a:buFont typeface="Arial" panose="020B0604020202020204" pitchFamily="34" charset="0"/>
              <a:buNone/>
            </a:pPr>
            <a:endParaRPr lang="hu-HU" dirty="0"/>
          </a:p>
        </p:txBody>
      </p:sp>
    </p:spTree>
    <p:extLst>
      <p:ext uri="{BB962C8B-B14F-4D97-AF65-F5344CB8AC3E}">
        <p14:creationId xmlns:p14="http://schemas.microsoft.com/office/powerpoint/2010/main" val="2332399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7CA7D4E-3B14-7D20-C082-78A74EB40AF2}"/>
              </a:ext>
            </a:extLst>
          </p:cNvPr>
          <p:cNvSpPr>
            <a:spLocks noGrp="1"/>
          </p:cNvSpPr>
          <p:nvPr>
            <p:ph idx="1"/>
          </p:nvPr>
        </p:nvSpPr>
        <p:spPr>
          <a:xfrm>
            <a:off x="838200" y="1825625"/>
            <a:ext cx="10515600" cy="1859407"/>
          </a:xfrm>
        </p:spPr>
        <p:txBody>
          <a:bodyPr>
            <a:normAutofit lnSpcReduction="10000"/>
          </a:bodyPr>
          <a:lstStyle/>
          <a:p>
            <a:pPr marL="0" indent="0" algn="ctr">
              <a:buNone/>
            </a:pPr>
            <a:endParaRPr lang="hu-HU" sz="6000" dirty="0"/>
          </a:p>
          <a:p>
            <a:pPr marL="0" indent="0" algn="ctr">
              <a:buNone/>
            </a:pPr>
            <a:r>
              <a:rPr lang="hu-HU" sz="6000" dirty="0"/>
              <a:t>Köszönöm a figyelmet!</a:t>
            </a:r>
          </a:p>
        </p:txBody>
      </p:sp>
    </p:spTree>
    <p:extLst>
      <p:ext uri="{BB962C8B-B14F-4D97-AF65-F5344CB8AC3E}">
        <p14:creationId xmlns:p14="http://schemas.microsoft.com/office/powerpoint/2010/main" val="2964764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E67DFC0-B4D7-60F4-162D-E72BCC654CE7}"/>
              </a:ext>
            </a:extLst>
          </p:cNvPr>
          <p:cNvSpPr>
            <a:spLocks noGrp="1"/>
          </p:cNvSpPr>
          <p:nvPr>
            <p:ph type="title"/>
          </p:nvPr>
        </p:nvSpPr>
        <p:spPr>
          <a:xfrm>
            <a:off x="838200" y="365125"/>
            <a:ext cx="10515600" cy="796163"/>
          </a:xfrm>
        </p:spPr>
        <p:txBody>
          <a:bodyPr/>
          <a:lstStyle/>
          <a:p>
            <a:r>
              <a:rPr lang="hu-HU" dirty="0"/>
              <a:t>Nyilvántartások</a:t>
            </a:r>
          </a:p>
        </p:txBody>
      </p:sp>
      <p:sp>
        <p:nvSpPr>
          <p:cNvPr id="3" name="Tartalom helye 2">
            <a:extLst>
              <a:ext uri="{FF2B5EF4-FFF2-40B4-BE49-F238E27FC236}">
                <a16:creationId xmlns:a16="http://schemas.microsoft.com/office/drawing/2014/main" id="{23BBB76E-28D5-60B2-6FD2-1271AE118DF5}"/>
              </a:ext>
            </a:extLst>
          </p:cNvPr>
          <p:cNvSpPr>
            <a:spLocks noGrp="1"/>
          </p:cNvSpPr>
          <p:nvPr>
            <p:ph idx="1"/>
          </p:nvPr>
        </p:nvSpPr>
        <p:spPr>
          <a:xfrm>
            <a:off x="838200" y="1380744"/>
            <a:ext cx="10515600" cy="4796219"/>
          </a:xfrm>
        </p:spPr>
        <p:txBody>
          <a:bodyPr>
            <a:normAutofit/>
          </a:bodyPr>
          <a:lstStyle/>
          <a:p>
            <a:pPr>
              <a:buFont typeface="Wingdings" panose="05000000000000000000" pitchFamily="2" charset="2"/>
              <a:buChar char="v"/>
            </a:pPr>
            <a:r>
              <a:rPr lang="hu-HU" b="1" i="1" dirty="0">
                <a:solidFill>
                  <a:schemeClr val="accent2">
                    <a:lumMod val="50000"/>
                  </a:schemeClr>
                </a:solidFill>
              </a:rPr>
              <a:t> Szolgáltatói Nyilvántartás (=MŰKENG)</a:t>
            </a:r>
          </a:p>
          <a:p>
            <a:pPr marL="0" indent="0" algn="just">
              <a:buNone/>
            </a:pPr>
            <a:r>
              <a:rPr lang="hu-HU" i="1" dirty="0">
                <a:solidFill>
                  <a:schemeClr val="accent2">
                    <a:lumMod val="50000"/>
                  </a:schemeClr>
                </a:solidFill>
              </a:rPr>
              <a:t>A szociális, gyermekjóléti és gyermekvédelmi szolgáltatók, intézmények és hálózatok hatósági nyilvántartásáról és ellenőrzéséről szóló 369/2013. (X.24.) Korm. Rendelet (továbbiakban: </a:t>
            </a:r>
            <a:r>
              <a:rPr lang="hu-HU" i="1" dirty="0" err="1">
                <a:solidFill>
                  <a:schemeClr val="accent2">
                    <a:lumMod val="50000"/>
                  </a:schemeClr>
                </a:solidFill>
              </a:rPr>
              <a:t>Sznyr</a:t>
            </a:r>
            <a:r>
              <a:rPr lang="hu-HU" i="1" dirty="0">
                <a:solidFill>
                  <a:schemeClr val="accent2">
                    <a:lumMod val="50000"/>
                  </a:schemeClr>
                </a:solidFill>
              </a:rPr>
              <a:t>.)</a:t>
            </a:r>
          </a:p>
          <a:p>
            <a:pPr marL="0" indent="0" algn="just">
              <a:buNone/>
            </a:pPr>
            <a:endParaRPr lang="hu-HU" i="1" dirty="0"/>
          </a:p>
          <a:p>
            <a:pPr>
              <a:buFont typeface="Wingdings" panose="05000000000000000000" pitchFamily="2" charset="2"/>
              <a:buChar char="v"/>
            </a:pPr>
            <a:r>
              <a:rPr lang="hu-HU" b="1" i="1" dirty="0">
                <a:solidFill>
                  <a:srgbClr val="002060"/>
                </a:solidFill>
              </a:rPr>
              <a:t>Igénybevevői Nyilvántartás (=KENYSZI)</a:t>
            </a:r>
          </a:p>
          <a:p>
            <a:pPr marL="0" indent="0">
              <a:buNone/>
            </a:pPr>
            <a:r>
              <a:rPr lang="hu-HU" i="1" dirty="0">
                <a:solidFill>
                  <a:srgbClr val="002060"/>
                </a:solidFill>
              </a:rPr>
              <a:t>A szociális, gyermekjóléti és gyermekvédelmi igénybevevői nyilvántartásról és az országos jelentési rendszerről szóló 415/2015. (XII. 23.) Korm. Rendelet (továbbiakban: </a:t>
            </a:r>
            <a:r>
              <a:rPr lang="hu-HU" i="1" dirty="0" err="1">
                <a:solidFill>
                  <a:srgbClr val="002060"/>
                </a:solidFill>
              </a:rPr>
              <a:t>Nyr</a:t>
            </a:r>
            <a:r>
              <a:rPr lang="hu-HU" i="1" dirty="0">
                <a:solidFill>
                  <a:srgbClr val="002060"/>
                </a:solidFill>
              </a:rPr>
              <a:t>.)</a:t>
            </a:r>
          </a:p>
        </p:txBody>
      </p:sp>
    </p:spTree>
    <p:extLst>
      <p:ext uri="{BB962C8B-B14F-4D97-AF65-F5344CB8AC3E}">
        <p14:creationId xmlns:p14="http://schemas.microsoft.com/office/powerpoint/2010/main" val="2727649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4BC935F-F735-5CEE-3D14-8CE2D2382A95}"/>
              </a:ext>
            </a:extLst>
          </p:cNvPr>
          <p:cNvSpPr>
            <a:spLocks noGrp="1"/>
          </p:cNvSpPr>
          <p:nvPr>
            <p:ph type="title"/>
          </p:nvPr>
        </p:nvSpPr>
        <p:spPr/>
        <p:txBody>
          <a:bodyPr/>
          <a:lstStyle/>
          <a:p>
            <a:r>
              <a:rPr lang="hu-HU" dirty="0"/>
              <a:t>Rendszerek </a:t>
            </a:r>
          </a:p>
        </p:txBody>
      </p:sp>
      <p:sp>
        <p:nvSpPr>
          <p:cNvPr id="3" name="Tartalom helye 2">
            <a:extLst>
              <a:ext uri="{FF2B5EF4-FFF2-40B4-BE49-F238E27FC236}">
                <a16:creationId xmlns:a16="http://schemas.microsoft.com/office/drawing/2014/main" id="{41696382-7CDB-7E45-270F-E849FA3F57A1}"/>
              </a:ext>
            </a:extLst>
          </p:cNvPr>
          <p:cNvSpPr>
            <a:spLocks noGrp="1"/>
          </p:cNvSpPr>
          <p:nvPr>
            <p:ph idx="1"/>
          </p:nvPr>
        </p:nvSpPr>
        <p:spPr/>
        <p:txBody>
          <a:bodyPr/>
          <a:lstStyle/>
          <a:p>
            <a:pPr marL="0" indent="0">
              <a:buNone/>
            </a:pPr>
            <a:r>
              <a:rPr lang="hu-HU" dirty="0"/>
              <a:t> </a:t>
            </a:r>
          </a:p>
        </p:txBody>
      </p:sp>
      <p:sp>
        <p:nvSpPr>
          <p:cNvPr id="4" name="Ellipszis 3">
            <a:extLst>
              <a:ext uri="{FF2B5EF4-FFF2-40B4-BE49-F238E27FC236}">
                <a16:creationId xmlns:a16="http://schemas.microsoft.com/office/drawing/2014/main" id="{2F9412DF-E9C5-49D4-DC8E-A8D0BD734759}"/>
              </a:ext>
            </a:extLst>
          </p:cNvPr>
          <p:cNvSpPr/>
          <p:nvPr/>
        </p:nvSpPr>
        <p:spPr>
          <a:xfrm>
            <a:off x="4050792" y="1239806"/>
            <a:ext cx="3602736" cy="3469354"/>
          </a:xfrm>
          <a:prstGeom prst="ellipse">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lstStyle/>
          <a:p>
            <a:pPr algn="ctr"/>
            <a:r>
              <a:rPr lang="hu-HU" sz="2000" dirty="0">
                <a:ln w="22225">
                  <a:solidFill>
                    <a:schemeClr val="tx1">
                      <a:lumMod val="95000"/>
                      <a:lumOff val="5000"/>
                    </a:schemeClr>
                  </a:solidFill>
                  <a:prstDash val="solid"/>
                </a:ln>
                <a:solidFill>
                  <a:schemeClr val="tx1">
                    <a:lumMod val="95000"/>
                    <a:lumOff val="5000"/>
                  </a:schemeClr>
                </a:solidFill>
              </a:rPr>
              <a:t>IDM = jogosultságkezelés:</a:t>
            </a:r>
          </a:p>
          <a:p>
            <a:pPr marL="285750" indent="-285750" algn="just">
              <a:buFont typeface="Wingdings" panose="05000000000000000000" pitchFamily="2" charset="2"/>
              <a:buChar char="ü"/>
            </a:pPr>
            <a:r>
              <a:rPr lang="hu-HU" sz="1600" b="1" dirty="0"/>
              <a:t>MŰKENG és KENYSZI felhasználók regisztrációja,</a:t>
            </a:r>
          </a:p>
          <a:p>
            <a:pPr marL="285750" indent="-285750" algn="just">
              <a:buFont typeface="Wingdings" panose="05000000000000000000" pitchFamily="2" charset="2"/>
              <a:buChar char="ü"/>
            </a:pPr>
            <a:r>
              <a:rPr lang="hu-HU" sz="1600" b="1" dirty="0"/>
              <a:t> regisztráció jóváhagyása</a:t>
            </a:r>
          </a:p>
          <a:p>
            <a:pPr marL="285750" indent="-285750" algn="just">
              <a:buFont typeface="Wingdings" panose="05000000000000000000" pitchFamily="2" charset="2"/>
              <a:buChar char="ü"/>
            </a:pPr>
            <a:r>
              <a:rPr lang="hu-HU" sz="1600" b="1" dirty="0"/>
              <a:t>Beléptetés</a:t>
            </a:r>
          </a:p>
        </p:txBody>
      </p:sp>
      <p:sp>
        <p:nvSpPr>
          <p:cNvPr id="5" name="Ellipszis 4">
            <a:extLst>
              <a:ext uri="{FF2B5EF4-FFF2-40B4-BE49-F238E27FC236}">
                <a16:creationId xmlns:a16="http://schemas.microsoft.com/office/drawing/2014/main" id="{A499EAA2-CA12-77DE-6A06-2A00FF5B7D48}"/>
              </a:ext>
            </a:extLst>
          </p:cNvPr>
          <p:cNvSpPr/>
          <p:nvPr/>
        </p:nvSpPr>
        <p:spPr>
          <a:xfrm>
            <a:off x="1359408" y="3145734"/>
            <a:ext cx="3602736" cy="3469354"/>
          </a:xfrm>
          <a:prstGeom prst="ellipse">
            <a:avLst/>
          </a:prstGeom>
          <a:solidFill>
            <a:schemeClr val="accent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hu-HU" sz="2000" dirty="0">
                <a:ln w="22225">
                  <a:solidFill>
                    <a:srgbClr val="FFC000"/>
                  </a:solidFill>
                  <a:prstDash val="solid"/>
                </a:ln>
                <a:solidFill>
                  <a:srgbClr val="FFC000"/>
                </a:solidFill>
              </a:rPr>
              <a:t>MŰKENG = működési engedélyezés:</a:t>
            </a:r>
          </a:p>
          <a:p>
            <a:pPr marL="285750" indent="-285750">
              <a:buFont typeface="Wingdings" panose="05000000000000000000" pitchFamily="2" charset="2"/>
              <a:buChar char="ü"/>
            </a:pPr>
            <a:r>
              <a:rPr lang="hu-HU" sz="1600" b="1" dirty="0"/>
              <a:t>MŰKENG E-kérelem benyújtása</a:t>
            </a:r>
          </a:p>
        </p:txBody>
      </p:sp>
      <p:sp>
        <p:nvSpPr>
          <p:cNvPr id="6" name="Ellipszis 5">
            <a:extLst>
              <a:ext uri="{FF2B5EF4-FFF2-40B4-BE49-F238E27FC236}">
                <a16:creationId xmlns:a16="http://schemas.microsoft.com/office/drawing/2014/main" id="{9426F8F8-B93E-2C4D-C54B-ECCC79D5D2E1}"/>
              </a:ext>
            </a:extLst>
          </p:cNvPr>
          <p:cNvSpPr/>
          <p:nvPr/>
        </p:nvSpPr>
        <p:spPr>
          <a:xfrm>
            <a:off x="6870573" y="3109420"/>
            <a:ext cx="3602736" cy="3469354"/>
          </a:xfrm>
          <a:prstGeom prst="ellipse">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hu-HU" sz="2000" dirty="0">
                <a:ln w="22225">
                  <a:solidFill>
                    <a:srgbClr val="00B0F0"/>
                  </a:solidFill>
                  <a:prstDash val="solid"/>
                </a:ln>
                <a:solidFill>
                  <a:srgbClr val="00B0F0"/>
                </a:solidFill>
              </a:rPr>
              <a:t>KENYSZI  = jelentések</a:t>
            </a:r>
          </a:p>
          <a:p>
            <a:pPr marL="285750" indent="-285750">
              <a:buFont typeface="Wingdings" panose="05000000000000000000" pitchFamily="2" charset="2"/>
              <a:buChar char="ü"/>
            </a:pPr>
            <a:r>
              <a:rPr lang="hu-HU" sz="1600" b="1" dirty="0"/>
              <a:t>Adatszolgáltató összerendelése</a:t>
            </a:r>
          </a:p>
          <a:p>
            <a:pPr marL="285750" indent="-285750">
              <a:buFont typeface="Wingdings" panose="05000000000000000000" pitchFamily="2" charset="2"/>
              <a:buChar char="ü"/>
            </a:pPr>
            <a:r>
              <a:rPr lang="hu-HU" sz="1600" b="1" dirty="0"/>
              <a:t>Igénybevevők, igénylések és igénybevételek rögzítése,</a:t>
            </a:r>
          </a:p>
          <a:p>
            <a:pPr marL="285750" indent="-285750">
              <a:buFont typeface="Wingdings" panose="05000000000000000000" pitchFamily="2" charset="2"/>
              <a:buChar char="ü"/>
            </a:pPr>
            <a:r>
              <a:rPr lang="hu-HU" sz="1600" b="1" dirty="0"/>
              <a:t>Foglalkoztatottak jelentése</a:t>
            </a:r>
          </a:p>
        </p:txBody>
      </p:sp>
    </p:spTree>
    <p:extLst>
      <p:ext uri="{BB962C8B-B14F-4D97-AF65-F5344CB8AC3E}">
        <p14:creationId xmlns:p14="http://schemas.microsoft.com/office/powerpoint/2010/main" val="619719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81D7D63-BC6E-1651-BE42-C3BCC304FDD0}"/>
              </a:ext>
            </a:extLst>
          </p:cNvPr>
          <p:cNvSpPr>
            <a:spLocks noGrp="1"/>
          </p:cNvSpPr>
          <p:nvPr>
            <p:ph type="title"/>
          </p:nvPr>
        </p:nvSpPr>
        <p:spPr>
          <a:xfrm>
            <a:off x="557784" y="1"/>
            <a:ext cx="11173968" cy="1225295"/>
          </a:xfrm>
        </p:spPr>
        <p:txBody>
          <a:bodyPr/>
          <a:lstStyle/>
          <a:p>
            <a:r>
              <a:rPr lang="hu-HU" dirty="0"/>
              <a:t>BKGYH működési feltételei a nyilvántartásokban</a:t>
            </a:r>
          </a:p>
        </p:txBody>
      </p:sp>
      <p:graphicFrame>
        <p:nvGraphicFramePr>
          <p:cNvPr id="4" name="Tartalom helye 3">
            <a:extLst>
              <a:ext uri="{FF2B5EF4-FFF2-40B4-BE49-F238E27FC236}">
                <a16:creationId xmlns:a16="http://schemas.microsoft.com/office/drawing/2014/main" id="{8543E9DA-8C55-0EA3-71FD-76F94617E5C2}"/>
              </a:ext>
            </a:extLst>
          </p:cNvPr>
          <p:cNvGraphicFramePr>
            <a:graphicFrameLocks noGrp="1"/>
          </p:cNvGraphicFramePr>
          <p:nvPr>
            <p:ph idx="1"/>
            <p:extLst>
              <p:ext uri="{D42A27DB-BD31-4B8C-83A1-F6EECF244321}">
                <p14:modId xmlns:p14="http://schemas.microsoft.com/office/powerpoint/2010/main" val="3649013878"/>
              </p:ext>
            </p:extLst>
          </p:nvPr>
        </p:nvGraphicFramePr>
        <p:xfrm>
          <a:off x="256032" y="1088136"/>
          <a:ext cx="11594592" cy="5636981"/>
        </p:xfrm>
        <a:graphic>
          <a:graphicData uri="http://schemas.openxmlformats.org/drawingml/2006/table">
            <a:tbl>
              <a:tblPr firstRow="1" bandRow="1">
                <a:tableStyleId>{F5AB1C69-6EDB-4FF4-983F-18BD219EF322}</a:tableStyleId>
              </a:tblPr>
              <a:tblGrid>
                <a:gridCol w="5020056">
                  <a:extLst>
                    <a:ext uri="{9D8B030D-6E8A-4147-A177-3AD203B41FA5}">
                      <a16:colId xmlns:a16="http://schemas.microsoft.com/office/drawing/2014/main" val="2081768125"/>
                    </a:ext>
                  </a:extLst>
                </a:gridCol>
                <a:gridCol w="6574536">
                  <a:extLst>
                    <a:ext uri="{9D8B030D-6E8A-4147-A177-3AD203B41FA5}">
                      <a16:colId xmlns:a16="http://schemas.microsoft.com/office/drawing/2014/main" val="2055834369"/>
                    </a:ext>
                  </a:extLst>
                </a:gridCol>
              </a:tblGrid>
              <a:tr h="424901">
                <a:tc>
                  <a:txBody>
                    <a:bodyPr/>
                    <a:lstStyle/>
                    <a:p>
                      <a:pPr algn="ctr"/>
                      <a:r>
                        <a:rPr lang="hu-HU" sz="2000" dirty="0">
                          <a:solidFill>
                            <a:schemeClr val="accent2">
                              <a:lumMod val="50000"/>
                            </a:schemeClr>
                          </a:solidFill>
                        </a:rPr>
                        <a:t>MŰKENG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u-HU" sz="2000" dirty="0">
                          <a:solidFill>
                            <a:schemeClr val="accent1">
                              <a:lumMod val="50000"/>
                            </a:schemeClr>
                          </a:solidFill>
                        </a:rPr>
                        <a:t>KENYSZI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0573438"/>
                  </a:ext>
                </a:extLst>
              </a:tr>
              <a:tr h="3845347">
                <a:tc>
                  <a:txBody>
                    <a:bodyPr/>
                    <a:lstStyle/>
                    <a:p>
                      <a:r>
                        <a:rPr lang="hu-HU" sz="2200" dirty="0">
                          <a:solidFill>
                            <a:schemeClr val="accent2">
                              <a:lumMod val="50000"/>
                            </a:schemeClr>
                          </a:solidFill>
                        </a:rPr>
                        <a:t>A BKGYH működési engedélyben lévő adata az alábbiak szerint módosulhat:</a:t>
                      </a:r>
                    </a:p>
                    <a:p>
                      <a:pPr marL="342900" indent="-342900">
                        <a:buAutoNum type="arabicPeriod"/>
                      </a:pPr>
                      <a:r>
                        <a:rPr lang="hu-HU" sz="2200" dirty="0">
                          <a:solidFill>
                            <a:schemeClr val="accent2">
                              <a:lumMod val="50000"/>
                            </a:schemeClr>
                          </a:solidFill>
                        </a:rPr>
                        <a:t>A BKGYH fenntartója a MŰKENG-ben e-kérelmet nyújt be, amelyben kérelmezi az adatmódosítást.</a:t>
                      </a:r>
                    </a:p>
                    <a:p>
                      <a:pPr marL="342900" indent="-342900">
                        <a:buAutoNum type="arabicPeriod"/>
                      </a:pPr>
                      <a:r>
                        <a:rPr lang="hu-HU" sz="2200" dirty="0">
                          <a:solidFill>
                            <a:schemeClr val="accent2">
                              <a:lumMod val="50000"/>
                            </a:schemeClr>
                          </a:solidFill>
                        </a:rPr>
                        <a:t>A kormányhivatal lefolytatja a hatósági eljárást.</a:t>
                      </a:r>
                    </a:p>
                    <a:p>
                      <a:pPr marL="342900" indent="-342900">
                        <a:buAutoNum type="arabicPeriod"/>
                      </a:pPr>
                      <a:r>
                        <a:rPr lang="hu-HU" sz="2200" dirty="0">
                          <a:solidFill>
                            <a:schemeClr val="accent2">
                              <a:lumMod val="50000"/>
                            </a:schemeClr>
                          </a:solidFill>
                        </a:rPr>
                        <a:t>A kormányhivatal a döntését bejegyzi a MŰKENG-be, melyről papír alapú határozatban tájékoztatja a fenntartót. </a:t>
                      </a:r>
                    </a:p>
                    <a:p>
                      <a:pPr marL="342900" indent="-342900">
                        <a:buAutoNum type="arabicPeriod"/>
                      </a:pPr>
                      <a:r>
                        <a:rPr lang="hu-HU" sz="2200" dirty="0">
                          <a:solidFill>
                            <a:schemeClr val="accent2">
                              <a:lumMod val="50000"/>
                            </a:schemeClr>
                          </a:solidFill>
                        </a:rPr>
                        <a:t>Ezt követően lehet a módosított adatokkal működtetni a BKGYH-t.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u-HU" sz="2200" dirty="0">
                          <a:solidFill>
                            <a:schemeClr val="accent1">
                              <a:lumMod val="50000"/>
                            </a:schemeClr>
                          </a:solidFill>
                        </a:rPr>
                        <a:t>A finanszírozás előfeltétele a KENYSZI-ben történő jelentések rögzítése:</a:t>
                      </a:r>
                    </a:p>
                    <a:p>
                      <a:r>
                        <a:rPr lang="hu-HU" sz="2200" dirty="0">
                          <a:solidFill>
                            <a:schemeClr val="accent1">
                              <a:lumMod val="50000"/>
                            </a:schemeClr>
                          </a:solidFill>
                        </a:rPr>
                        <a:t>A BKGYH szolgáltatás ún. „havi jelentő”, ami azt jelenti, hogy jelentési hónapot követő hónap 3. munkanapjának 24. órájáig lehet az adott havi igénybevételeket berögzíteni. (Tehát az augusztus hónapot szeptember 3. szerda éjfélig lehet berögzíteni.)</a:t>
                      </a:r>
                    </a:p>
                    <a:p>
                      <a:r>
                        <a:rPr lang="hu-HU" sz="2200" dirty="0">
                          <a:solidFill>
                            <a:schemeClr val="accent1">
                              <a:lumMod val="50000"/>
                            </a:schemeClr>
                          </a:solidFill>
                        </a:rPr>
                        <a:t>Önellenőrzés: az igénybevételt követő hónap 15. napjáig lehet az igénybevételi adatokat módosítani.(Tehát az augusztusi igénybevételi jelentéseket szeptember 15. éjfélig lehet önellenőrizni.) Önellenőrzés során minden adat csak egyszer módosítható!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1367966"/>
                  </a:ext>
                </a:extLst>
              </a:tr>
              <a:tr h="1052060">
                <a:tc>
                  <a:txBody>
                    <a:bodyPr/>
                    <a:lstStyle/>
                    <a:p>
                      <a:pPr marL="0" indent="0">
                        <a:buNone/>
                      </a:pPr>
                      <a:r>
                        <a:rPr lang="hu-HU" sz="2200" b="1" dirty="0">
                          <a:solidFill>
                            <a:srgbClr val="FF0000"/>
                          </a:solidFill>
                        </a:rPr>
                        <a:t>Csak az a BKGYH jogosult finanszírozásra, aki a működési engedélyében lévő adatok szerint működik!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u-HU" sz="2200" b="1" dirty="0">
                          <a:solidFill>
                            <a:schemeClr val="accent1">
                              <a:lumMod val="50000"/>
                            </a:schemeClr>
                          </a:solidFill>
                        </a:rPr>
                        <a:t>A jelentési határidőket jogszabály határozza meg, ezért nem módosíthatóak. </a:t>
                      </a:r>
                      <a:r>
                        <a:rPr lang="hu-HU" sz="2200" b="1" dirty="0">
                          <a:solidFill>
                            <a:srgbClr val="FF0000"/>
                          </a:solidFill>
                        </a:rPr>
                        <a:t>A jelentés elmulasztása esetén nincs méltányossági lehetőség a pótlásra.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4433455"/>
                  </a:ext>
                </a:extLst>
              </a:tr>
            </a:tbl>
          </a:graphicData>
        </a:graphic>
      </p:graphicFrame>
    </p:spTree>
    <p:extLst>
      <p:ext uri="{BB962C8B-B14F-4D97-AF65-F5344CB8AC3E}">
        <p14:creationId xmlns:p14="http://schemas.microsoft.com/office/powerpoint/2010/main" val="673671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8004C11-894A-A1DE-54D0-9D4F9E455C94}"/>
              </a:ext>
            </a:extLst>
          </p:cNvPr>
          <p:cNvSpPr>
            <a:spLocks noGrp="1"/>
          </p:cNvSpPr>
          <p:nvPr>
            <p:ph type="title"/>
          </p:nvPr>
        </p:nvSpPr>
        <p:spPr/>
        <p:txBody>
          <a:bodyPr/>
          <a:lstStyle/>
          <a:p>
            <a:r>
              <a:rPr lang="hu-HU" dirty="0"/>
              <a:t>MŰKENG – Működési engedély adatok I.</a:t>
            </a:r>
          </a:p>
        </p:txBody>
      </p:sp>
      <p:sp>
        <p:nvSpPr>
          <p:cNvPr id="3" name="Tartalom helye 2">
            <a:extLst>
              <a:ext uri="{FF2B5EF4-FFF2-40B4-BE49-F238E27FC236}">
                <a16:creationId xmlns:a16="http://schemas.microsoft.com/office/drawing/2014/main" id="{777978BE-921B-FFC2-7906-397E4632E191}"/>
              </a:ext>
            </a:extLst>
          </p:cNvPr>
          <p:cNvSpPr>
            <a:spLocks noGrp="1"/>
          </p:cNvSpPr>
          <p:nvPr>
            <p:ph idx="1"/>
          </p:nvPr>
        </p:nvSpPr>
        <p:spPr>
          <a:xfrm>
            <a:off x="475488" y="1408176"/>
            <a:ext cx="11384280" cy="4768787"/>
          </a:xfrm>
        </p:spPr>
        <p:txBody>
          <a:bodyPr>
            <a:normAutofit fontScale="62500" lnSpcReduction="20000"/>
          </a:bodyPr>
          <a:lstStyle/>
          <a:p>
            <a:pPr marL="0" indent="0">
              <a:buNone/>
            </a:pPr>
            <a:r>
              <a:rPr lang="hu-HU" sz="4000" dirty="0">
                <a:solidFill>
                  <a:schemeClr val="accent2">
                    <a:lumMod val="50000"/>
                  </a:schemeClr>
                </a:solidFill>
              </a:rPr>
              <a:t>A működési engedély tartalmazza:</a:t>
            </a:r>
          </a:p>
          <a:p>
            <a:pPr>
              <a:buFont typeface="Wingdings" panose="05000000000000000000" pitchFamily="2" charset="2"/>
              <a:buChar char="ü"/>
            </a:pPr>
            <a:r>
              <a:rPr lang="hu-HU" sz="4000" dirty="0">
                <a:solidFill>
                  <a:schemeClr val="accent2">
                    <a:lumMod val="50000"/>
                  </a:schemeClr>
                </a:solidFill>
              </a:rPr>
              <a:t>a fenntartó nevét, székhelyét, adószámát és típusát, valamint egyházi fenntartó esetén az egyház nevét,</a:t>
            </a:r>
          </a:p>
          <a:p>
            <a:pPr>
              <a:buFont typeface="Wingdings" panose="05000000000000000000" pitchFamily="2" charset="2"/>
              <a:buChar char="ü"/>
            </a:pPr>
            <a:r>
              <a:rPr lang="hu-HU" sz="4000" dirty="0">
                <a:solidFill>
                  <a:schemeClr val="accent2">
                    <a:lumMod val="50000"/>
                  </a:schemeClr>
                </a:solidFill>
              </a:rPr>
              <a:t>a fenntartó és a szolgáltató, intézmény, hálózat (székhely, telephely) telefonszámát, telefaxszámát, elektronikus levélcímét, honlapjának címét, valamint kapcsolattartójának nevét, beosztását, telefonszámát és elektronikus levélcímét,</a:t>
            </a:r>
          </a:p>
          <a:p>
            <a:pPr>
              <a:buFont typeface="Wingdings" panose="05000000000000000000" pitchFamily="2" charset="2"/>
              <a:buChar char="ü"/>
            </a:pPr>
            <a:r>
              <a:rPr lang="hu-HU" sz="4000" dirty="0">
                <a:solidFill>
                  <a:schemeClr val="accent2">
                    <a:lumMod val="50000"/>
                  </a:schemeClr>
                </a:solidFill>
              </a:rPr>
              <a:t>a szolgáltató neve, székhelye és ágazati azonosítója, adószáma, költségvetési szerv esetén a törzskönyvi azonosító száma,</a:t>
            </a:r>
          </a:p>
          <a:p>
            <a:pPr>
              <a:buFont typeface="Wingdings" panose="05000000000000000000" pitchFamily="2" charset="2"/>
              <a:buChar char="ü"/>
            </a:pPr>
            <a:r>
              <a:rPr lang="hu-HU" sz="4000" dirty="0">
                <a:solidFill>
                  <a:schemeClr val="accent2">
                    <a:lumMod val="50000"/>
                  </a:schemeClr>
                </a:solidFill>
              </a:rPr>
              <a:t>az engedélyes neve, címe, helyrajzi száma, ágazati azonosítója, és annak megjelölése, hogy az engedélyes telephely-e,</a:t>
            </a:r>
          </a:p>
          <a:p>
            <a:pPr>
              <a:buFont typeface="Wingdings" panose="05000000000000000000" pitchFamily="2" charset="2"/>
              <a:buChar char="ü"/>
            </a:pPr>
            <a:r>
              <a:rPr lang="hu-HU" sz="4000" dirty="0">
                <a:solidFill>
                  <a:schemeClr val="accent2">
                    <a:lumMod val="50000"/>
                  </a:schemeClr>
                </a:solidFill>
              </a:rPr>
              <a:t>az engedélyes ellátottak számára nyitva álló egyéb helyiségeinek címe és helyrajzi száma,</a:t>
            </a:r>
          </a:p>
          <a:p>
            <a:pPr>
              <a:buFont typeface="Wingdings" panose="05000000000000000000" pitchFamily="2" charset="2"/>
              <a:buChar char="ü"/>
            </a:pPr>
            <a:r>
              <a:rPr lang="hu-HU" sz="4000" dirty="0">
                <a:solidFill>
                  <a:schemeClr val="accent2">
                    <a:lumMod val="50000"/>
                  </a:schemeClr>
                </a:solidFill>
              </a:rPr>
              <a:t>az engedélyes működésének kezdő időpontja </a:t>
            </a:r>
          </a:p>
          <a:p>
            <a:pPr marL="0" indent="0">
              <a:buNone/>
            </a:pPr>
            <a:endParaRPr lang="hu-HU" dirty="0"/>
          </a:p>
        </p:txBody>
      </p:sp>
    </p:spTree>
    <p:extLst>
      <p:ext uri="{BB962C8B-B14F-4D97-AF65-F5344CB8AC3E}">
        <p14:creationId xmlns:p14="http://schemas.microsoft.com/office/powerpoint/2010/main" val="2698096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182592-BEC1-DF77-2B3A-B86416CBB4A6}"/>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A3F6D0AA-0B34-2D62-F147-F5B3863935ED}"/>
              </a:ext>
            </a:extLst>
          </p:cNvPr>
          <p:cNvSpPr>
            <a:spLocks noGrp="1"/>
          </p:cNvSpPr>
          <p:nvPr>
            <p:ph type="title"/>
          </p:nvPr>
        </p:nvSpPr>
        <p:spPr/>
        <p:txBody>
          <a:bodyPr/>
          <a:lstStyle/>
          <a:p>
            <a:r>
              <a:rPr lang="hu-HU" dirty="0"/>
              <a:t>MŰKENG – Működési engedély adatok II.</a:t>
            </a:r>
          </a:p>
        </p:txBody>
      </p:sp>
      <p:sp>
        <p:nvSpPr>
          <p:cNvPr id="3" name="Tartalom helye 2">
            <a:extLst>
              <a:ext uri="{FF2B5EF4-FFF2-40B4-BE49-F238E27FC236}">
                <a16:creationId xmlns:a16="http://schemas.microsoft.com/office/drawing/2014/main" id="{35AB2F60-0E28-FB07-0A14-8900C2D9E143}"/>
              </a:ext>
            </a:extLst>
          </p:cNvPr>
          <p:cNvSpPr>
            <a:spLocks noGrp="1"/>
          </p:cNvSpPr>
          <p:nvPr>
            <p:ph idx="1"/>
          </p:nvPr>
        </p:nvSpPr>
        <p:spPr>
          <a:xfrm>
            <a:off x="338328" y="1408176"/>
            <a:ext cx="11530584" cy="4768787"/>
          </a:xfrm>
        </p:spPr>
        <p:txBody>
          <a:bodyPr>
            <a:normAutofit fontScale="62500" lnSpcReduction="20000"/>
          </a:bodyPr>
          <a:lstStyle/>
          <a:p>
            <a:pPr>
              <a:buFont typeface="Wingdings" panose="05000000000000000000" pitchFamily="2" charset="2"/>
              <a:buChar char="ü"/>
            </a:pPr>
            <a:r>
              <a:rPr lang="hu-HU" sz="4000" dirty="0">
                <a:solidFill>
                  <a:schemeClr val="accent2">
                    <a:lumMod val="50000"/>
                  </a:schemeClr>
                </a:solidFill>
              </a:rPr>
              <a:t>adatmódosítással bejegyzett adatok esetén az az időpont, amelytől kezdődően az engedélyes az adatmódosításnak megfelelően működtethető </a:t>
            </a:r>
          </a:p>
          <a:p>
            <a:pPr>
              <a:buFont typeface="Wingdings" panose="05000000000000000000" pitchFamily="2" charset="2"/>
              <a:buChar char="ü"/>
            </a:pPr>
            <a:r>
              <a:rPr lang="hu-HU" sz="4000" dirty="0">
                <a:solidFill>
                  <a:schemeClr val="accent2">
                    <a:lumMod val="50000"/>
                  </a:schemeClr>
                </a:solidFill>
              </a:rPr>
              <a:t>szolgáltatás bejegyzésének hatálya: határozatlan idejű, határozott idejű vagy ideiglenes hatályú, (határozott idejű bejegyzés és ideiglenes hatályú bejegyzés esetén a bejegyzés hatályának záró időpontja),</a:t>
            </a:r>
          </a:p>
          <a:p>
            <a:pPr>
              <a:buFont typeface="Wingdings" panose="05000000000000000000" pitchFamily="2" charset="2"/>
              <a:buChar char="ü"/>
            </a:pPr>
            <a:r>
              <a:rPr lang="hu-HU" sz="4000" dirty="0">
                <a:solidFill>
                  <a:schemeClr val="accent2">
                    <a:lumMod val="50000"/>
                  </a:schemeClr>
                </a:solidFill>
              </a:rPr>
              <a:t>egyéb egyedi előírás, feltétel, egyedi szakhatósági előírás, feltétel</a:t>
            </a:r>
          </a:p>
          <a:p>
            <a:pPr>
              <a:buFont typeface="Wingdings" panose="05000000000000000000" pitchFamily="2" charset="2"/>
              <a:buChar char="ü"/>
            </a:pPr>
            <a:r>
              <a:rPr lang="hu-HU" sz="4000" dirty="0">
                <a:solidFill>
                  <a:schemeClr val="accent2">
                    <a:lumMod val="50000"/>
                  </a:schemeClr>
                </a:solidFill>
              </a:rPr>
              <a:t>valamennyi szolgáltatás esetén az ellátási terület,</a:t>
            </a:r>
          </a:p>
          <a:p>
            <a:pPr>
              <a:buFont typeface="Wingdings" panose="05000000000000000000" pitchFamily="2" charset="2"/>
              <a:buChar char="ü"/>
            </a:pPr>
            <a:r>
              <a:rPr lang="hu-HU" sz="4000" dirty="0">
                <a:solidFill>
                  <a:schemeClr val="accent2">
                    <a:lumMod val="50000"/>
                  </a:schemeClr>
                </a:solidFill>
              </a:rPr>
              <a:t>az állami támogatásra és a befogadására vonatkozó adat, amely után a fenntartó jogosult költségvetési támogatásra </a:t>
            </a:r>
          </a:p>
          <a:p>
            <a:pPr>
              <a:buFont typeface="Wingdings" panose="05000000000000000000" pitchFamily="2" charset="2"/>
              <a:buChar char="ü"/>
            </a:pPr>
            <a:r>
              <a:rPr lang="hu-HU" sz="4000" dirty="0">
                <a:solidFill>
                  <a:schemeClr val="accent2">
                    <a:lumMod val="50000"/>
                  </a:schemeClr>
                </a:solidFill>
              </a:rPr>
              <a:t>egyházi fenntartó és nem állami fenntartó esetén – ha a fenntartó az engedélyes által nyújtott szolgáltatásra ellátási szerződést kötött – az ellátási szerződést megkötő helyi önkormányzat, társulás, illetve állami szerv neve, székhelye, továbbá az ellátási szerződés kezdetének és megszűnésének időpontja.</a:t>
            </a:r>
          </a:p>
          <a:p>
            <a:pPr marL="0" indent="0">
              <a:buNone/>
            </a:pPr>
            <a:endParaRPr lang="hu-HU" dirty="0"/>
          </a:p>
        </p:txBody>
      </p:sp>
    </p:spTree>
    <p:extLst>
      <p:ext uri="{BB962C8B-B14F-4D97-AF65-F5344CB8AC3E}">
        <p14:creationId xmlns:p14="http://schemas.microsoft.com/office/powerpoint/2010/main" val="1068015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88A57D3-2B67-AE4A-657F-57D5AE2D5322}"/>
              </a:ext>
            </a:extLst>
          </p:cNvPr>
          <p:cNvSpPr>
            <a:spLocks noGrp="1"/>
          </p:cNvSpPr>
          <p:nvPr>
            <p:ph type="title"/>
          </p:nvPr>
        </p:nvSpPr>
        <p:spPr/>
        <p:txBody>
          <a:bodyPr/>
          <a:lstStyle/>
          <a:p>
            <a:r>
              <a:rPr lang="hu-HU" dirty="0"/>
              <a:t>Példa</a:t>
            </a:r>
          </a:p>
        </p:txBody>
      </p:sp>
      <p:sp>
        <p:nvSpPr>
          <p:cNvPr id="3" name="Tartalom helye 2">
            <a:extLst>
              <a:ext uri="{FF2B5EF4-FFF2-40B4-BE49-F238E27FC236}">
                <a16:creationId xmlns:a16="http://schemas.microsoft.com/office/drawing/2014/main" id="{4E05C69C-CE75-BED8-C443-57A714CF78A1}"/>
              </a:ext>
            </a:extLst>
          </p:cNvPr>
          <p:cNvSpPr>
            <a:spLocks noGrp="1"/>
          </p:cNvSpPr>
          <p:nvPr>
            <p:ph idx="1"/>
          </p:nvPr>
        </p:nvSpPr>
        <p:spPr/>
        <p:txBody>
          <a:bodyPr>
            <a:normAutofit fontScale="85000" lnSpcReduction="20000"/>
          </a:bodyPr>
          <a:lstStyle/>
          <a:p>
            <a:pPr marL="0" indent="0">
              <a:buNone/>
            </a:pPr>
            <a:r>
              <a:rPr lang="hu-HU" i="1" dirty="0">
                <a:solidFill>
                  <a:schemeClr val="accent2">
                    <a:lumMod val="50000"/>
                  </a:schemeClr>
                </a:solidFill>
              </a:rPr>
              <a:t>A BKGYH működési engedélye alapján az engedélyes címe: Teszt település Petőfi u. 20. A fenntartónak azonban a Kossuth u. 5. szám alatt lett egy olyan ingatlana, amely megfelelőbb a BKGYH szolgáltatás nyújtására, ezért szeretné a BKGYH-t átköltöztetni a Kossuth u. 5. alá. </a:t>
            </a:r>
          </a:p>
          <a:p>
            <a:pPr marL="0" indent="0">
              <a:buNone/>
            </a:pPr>
            <a:endParaRPr lang="hu-HU" dirty="0">
              <a:solidFill>
                <a:schemeClr val="accent2">
                  <a:lumMod val="50000"/>
                </a:schemeClr>
              </a:solidFill>
            </a:endParaRPr>
          </a:p>
          <a:p>
            <a:pPr marL="0" indent="0" algn="just">
              <a:buNone/>
            </a:pPr>
            <a:r>
              <a:rPr lang="hu-HU" dirty="0">
                <a:solidFill>
                  <a:schemeClr val="accent2">
                    <a:lumMod val="50000"/>
                  </a:schemeClr>
                </a:solidFill>
              </a:rPr>
              <a:t>Ezt csak akkor teheti meg, ha a működési engedélyben (bejegyzésben) a Kossuth u. 5. szerepel az engedélyes címénél. Tehát először kérelmezni kell a kormányhivatalnál az engedélyes költöztetését, és </a:t>
            </a:r>
            <a:r>
              <a:rPr lang="hu-HU" b="1" dirty="0">
                <a:solidFill>
                  <a:schemeClr val="accent2">
                    <a:lumMod val="50000"/>
                  </a:schemeClr>
                </a:solidFill>
              </a:rPr>
              <a:t>csak azt követően lehet a BKGYH szolgáltatást a Kossuth u. 5. szám alatt nyújtani, ha a kormányhivatal már kiadta az új működési engedélyt.</a:t>
            </a:r>
          </a:p>
          <a:p>
            <a:pPr marL="0" indent="0">
              <a:buNone/>
            </a:pPr>
            <a:endParaRPr lang="hu-HU" dirty="0">
              <a:solidFill>
                <a:schemeClr val="accent2">
                  <a:lumMod val="50000"/>
                </a:schemeClr>
              </a:solidFill>
            </a:endParaRPr>
          </a:p>
          <a:p>
            <a:pPr marL="0" indent="0" algn="just">
              <a:buNone/>
            </a:pPr>
            <a:r>
              <a:rPr lang="hu-HU" dirty="0">
                <a:solidFill>
                  <a:schemeClr val="accent2">
                    <a:lumMod val="50000"/>
                  </a:schemeClr>
                </a:solidFill>
              </a:rPr>
              <a:t>Ha a fenntartó elmulasztja a kérelem benyújtását, és a működési engedély módosítása nélkül költözik, akkor </a:t>
            </a:r>
            <a:r>
              <a:rPr lang="hu-HU" dirty="0">
                <a:solidFill>
                  <a:srgbClr val="FF0000"/>
                </a:solidFill>
              </a:rPr>
              <a:t>ez bejegyzés nélkül nyújtott szolgáltatásnak minősül, és nem jogosult a finanszírozásra!</a:t>
            </a:r>
          </a:p>
        </p:txBody>
      </p:sp>
    </p:spTree>
    <p:extLst>
      <p:ext uri="{BB962C8B-B14F-4D97-AF65-F5344CB8AC3E}">
        <p14:creationId xmlns:p14="http://schemas.microsoft.com/office/powerpoint/2010/main" val="1028639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FA4DD43-EDBE-A3DA-9BC1-2B052A4F49CF}"/>
              </a:ext>
            </a:extLst>
          </p:cNvPr>
          <p:cNvSpPr>
            <a:spLocks noGrp="1"/>
          </p:cNvSpPr>
          <p:nvPr>
            <p:ph type="title"/>
          </p:nvPr>
        </p:nvSpPr>
        <p:spPr/>
        <p:txBody>
          <a:bodyPr/>
          <a:lstStyle/>
          <a:p>
            <a:r>
              <a:rPr lang="hu-HU" dirty="0"/>
              <a:t>Határozott idejű engedélyek </a:t>
            </a:r>
          </a:p>
        </p:txBody>
      </p:sp>
      <p:sp>
        <p:nvSpPr>
          <p:cNvPr id="3" name="Tartalom helye 2">
            <a:extLst>
              <a:ext uri="{FF2B5EF4-FFF2-40B4-BE49-F238E27FC236}">
                <a16:creationId xmlns:a16="http://schemas.microsoft.com/office/drawing/2014/main" id="{DA9D0225-F6DE-CA98-FE13-E6AEB3F75955}"/>
              </a:ext>
            </a:extLst>
          </p:cNvPr>
          <p:cNvSpPr>
            <a:spLocks noGrp="1"/>
          </p:cNvSpPr>
          <p:nvPr>
            <p:ph idx="1"/>
          </p:nvPr>
        </p:nvSpPr>
        <p:spPr/>
        <p:txBody>
          <a:bodyPr>
            <a:normAutofit fontScale="85000" lnSpcReduction="20000"/>
          </a:bodyPr>
          <a:lstStyle/>
          <a:p>
            <a:pPr marL="0" indent="0">
              <a:buNone/>
            </a:pPr>
            <a:r>
              <a:rPr lang="hu-HU" dirty="0">
                <a:solidFill>
                  <a:schemeClr val="accent2">
                    <a:lumMod val="50000"/>
                  </a:schemeClr>
                </a:solidFill>
              </a:rPr>
              <a:t>A BKGYH működési engedélyének hatálya lehet:</a:t>
            </a:r>
          </a:p>
          <a:p>
            <a:pPr>
              <a:buFontTx/>
              <a:buChar char="-"/>
            </a:pPr>
            <a:r>
              <a:rPr lang="hu-HU" dirty="0">
                <a:solidFill>
                  <a:schemeClr val="accent2">
                    <a:lumMod val="50000"/>
                  </a:schemeClr>
                </a:solidFill>
              </a:rPr>
              <a:t>Határozatlan</a:t>
            </a:r>
          </a:p>
          <a:p>
            <a:pPr>
              <a:buFontTx/>
              <a:buChar char="-"/>
            </a:pPr>
            <a:r>
              <a:rPr lang="hu-HU" dirty="0">
                <a:solidFill>
                  <a:schemeClr val="accent2">
                    <a:lumMod val="50000"/>
                  </a:schemeClr>
                </a:solidFill>
              </a:rPr>
              <a:t>Határozott</a:t>
            </a:r>
          </a:p>
          <a:p>
            <a:pPr>
              <a:buFontTx/>
              <a:buChar char="-"/>
            </a:pPr>
            <a:r>
              <a:rPr lang="hu-HU" dirty="0">
                <a:solidFill>
                  <a:schemeClr val="accent2">
                    <a:lumMod val="50000"/>
                  </a:schemeClr>
                </a:solidFill>
              </a:rPr>
              <a:t>Ideiglenes hatályú.</a:t>
            </a:r>
          </a:p>
          <a:p>
            <a:pPr marL="0" indent="0">
              <a:buNone/>
            </a:pPr>
            <a:r>
              <a:rPr lang="hu-HU" dirty="0">
                <a:solidFill>
                  <a:srgbClr val="FF0000"/>
                </a:solidFill>
              </a:rPr>
              <a:t>Határozott és ideiglenes hatályú bejegyzések esetében a működési engedély megadott időszakra szól és csak a záró dátumig érvényes! </a:t>
            </a:r>
          </a:p>
          <a:p>
            <a:pPr marL="0" indent="0">
              <a:buNone/>
            </a:pPr>
            <a:r>
              <a:rPr lang="hu-HU" dirty="0">
                <a:solidFill>
                  <a:schemeClr val="accent2">
                    <a:lumMod val="50000"/>
                  </a:schemeClr>
                </a:solidFill>
              </a:rPr>
              <a:t>Pl. Ha a bejegyzés hatálya=határozott, és a bejegyzés hatályának záró dátuma=2025.08.31., akkor a BKGYH csak 08.31-ig rendelkezik működési engedéllyel. </a:t>
            </a:r>
          </a:p>
          <a:p>
            <a:pPr marL="0" indent="0">
              <a:buNone/>
            </a:pPr>
            <a:r>
              <a:rPr lang="hu-HU" dirty="0">
                <a:solidFill>
                  <a:schemeClr val="accent2">
                    <a:lumMod val="50000"/>
                  </a:schemeClr>
                </a:solidFill>
              </a:rPr>
              <a:t>Ha szeptemberben is szeretne működni, akkor legkésőbb 08.31.-ig (tehát </a:t>
            </a:r>
            <a:r>
              <a:rPr lang="hu-HU" b="1" dirty="0">
                <a:solidFill>
                  <a:srgbClr val="FF0000"/>
                </a:solidFill>
              </a:rPr>
              <a:t>a bejegyzés záró dátumáig) be kell nyújtania a MŰKENG-ben a kormányhivatal felé a működési engedély kérelmét a határozott idő meghosszabbítására!  </a:t>
            </a:r>
          </a:p>
        </p:txBody>
      </p:sp>
    </p:spTree>
    <p:extLst>
      <p:ext uri="{BB962C8B-B14F-4D97-AF65-F5344CB8AC3E}">
        <p14:creationId xmlns:p14="http://schemas.microsoft.com/office/powerpoint/2010/main" val="3857497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E3B3177-345B-7867-3273-C27A1C88FA5C}"/>
              </a:ext>
            </a:extLst>
          </p:cNvPr>
          <p:cNvSpPr>
            <a:spLocks noGrp="1"/>
          </p:cNvSpPr>
          <p:nvPr>
            <p:ph type="title"/>
          </p:nvPr>
        </p:nvSpPr>
        <p:spPr/>
        <p:txBody>
          <a:bodyPr/>
          <a:lstStyle/>
          <a:p>
            <a:r>
              <a:rPr lang="hu-HU" dirty="0"/>
              <a:t>KENYSZI – rögzítési feladatok</a:t>
            </a:r>
          </a:p>
        </p:txBody>
      </p:sp>
      <p:sp>
        <p:nvSpPr>
          <p:cNvPr id="3" name="Tartalom helye 2">
            <a:extLst>
              <a:ext uri="{FF2B5EF4-FFF2-40B4-BE49-F238E27FC236}">
                <a16:creationId xmlns:a16="http://schemas.microsoft.com/office/drawing/2014/main" id="{12F1D378-2A22-52BA-7075-F59D908FC790}"/>
              </a:ext>
            </a:extLst>
          </p:cNvPr>
          <p:cNvSpPr>
            <a:spLocks noGrp="1"/>
          </p:cNvSpPr>
          <p:nvPr>
            <p:ph idx="1"/>
          </p:nvPr>
        </p:nvSpPr>
        <p:spPr>
          <a:xfrm>
            <a:off x="838200" y="1825625"/>
            <a:ext cx="10515600" cy="4020004"/>
          </a:xfrm>
        </p:spPr>
        <p:txBody>
          <a:bodyPr>
            <a:normAutofit fontScale="85000" lnSpcReduction="10000"/>
          </a:bodyPr>
          <a:lstStyle/>
          <a:p>
            <a:pPr marL="0" indent="0">
              <a:buNone/>
            </a:pPr>
            <a:r>
              <a:rPr lang="hu-HU" dirty="0">
                <a:solidFill>
                  <a:schemeClr val="accent1">
                    <a:lumMod val="50000"/>
                  </a:schemeClr>
                </a:solidFill>
              </a:rPr>
              <a:t>A KENYSZI-ben elvégzendő feladatok alapvetően az alábbi lépésekre tagozódnak:</a:t>
            </a:r>
          </a:p>
          <a:p>
            <a:pPr marL="0" indent="0">
              <a:buNone/>
            </a:pPr>
            <a:r>
              <a:rPr lang="hu-HU" dirty="0">
                <a:solidFill>
                  <a:schemeClr val="accent1">
                    <a:lumMod val="50000"/>
                  </a:schemeClr>
                </a:solidFill>
              </a:rPr>
              <a:t>1.	E-képviselő kijelölése</a:t>
            </a:r>
          </a:p>
          <a:p>
            <a:pPr marL="0" indent="0">
              <a:buNone/>
            </a:pPr>
            <a:r>
              <a:rPr lang="hu-HU" dirty="0">
                <a:solidFill>
                  <a:schemeClr val="accent1">
                    <a:lumMod val="50000"/>
                  </a:schemeClr>
                </a:solidFill>
              </a:rPr>
              <a:t>2.	Adatszolgáltató hozzárendelése a szolgáltatáshoz</a:t>
            </a:r>
          </a:p>
          <a:p>
            <a:pPr marL="0" indent="0">
              <a:buNone/>
            </a:pPr>
            <a:r>
              <a:rPr lang="hu-HU" dirty="0">
                <a:solidFill>
                  <a:schemeClr val="accent1">
                    <a:lumMod val="50000"/>
                  </a:schemeClr>
                </a:solidFill>
              </a:rPr>
              <a:t>3.	Ellátott felvétele, vagy beazonosítása a Törzsadatokban</a:t>
            </a:r>
          </a:p>
          <a:p>
            <a:pPr marL="0" indent="0">
              <a:buNone/>
            </a:pPr>
            <a:r>
              <a:rPr lang="hu-HU" dirty="0">
                <a:solidFill>
                  <a:schemeClr val="accent1">
                    <a:lumMod val="50000"/>
                  </a:schemeClr>
                </a:solidFill>
              </a:rPr>
              <a:t>4.	Ellátás (igénylés) rögzítés</a:t>
            </a:r>
          </a:p>
          <a:p>
            <a:pPr marL="0" indent="0">
              <a:buNone/>
            </a:pPr>
            <a:r>
              <a:rPr lang="hu-HU" dirty="0">
                <a:solidFill>
                  <a:schemeClr val="accent1">
                    <a:lumMod val="50000"/>
                  </a:schemeClr>
                </a:solidFill>
              </a:rPr>
              <a:t>5.	Igénybevétel rögzítése</a:t>
            </a:r>
          </a:p>
          <a:p>
            <a:pPr marL="0" indent="0">
              <a:buNone/>
            </a:pPr>
            <a:r>
              <a:rPr lang="hu-HU" dirty="0">
                <a:solidFill>
                  <a:schemeClr val="accent1">
                    <a:lumMod val="50000"/>
                  </a:schemeClr>
                </a:solidFill>
              </a:rPr>
              <a:t>6.	Önellenőrzés</a:t>
            </a:r>
          </a:p>
          <a:p>
            <a:pPr marL="0" indent="0">
              <a:buNone/>
            </a:pPr>
            <a:r>
              <a:rPr lang="hu-HU" b="1" dirty="0">
                <a:solidFill>
                  <a:srgbClr val="FF0000"/>
                </a:solidFill>
              </a:rPr>
              <a:t>FONTOS! Kizárólag a KENYSZI-ben rögzítette ellátott, napi igénybevétel számolható el, a papír alappal, DOK rendszerrel szemben is a KENYSZI veendő figyelembe.</a:t>
            </a:r>
          </a:p>
        </p:txBody>
      </p:sp>
    </p:spTree>
    <p:extLst>
      <p:ext uri="{BB962C8B-B14F-4D97-AF65-F5344CB8AC3E}">
        <p14:creationId xmlns:p14="http://schemas.microsoft.com/office/powerpoint/2010/main" val="3146238285"/>
      </p:ext>
    </p:extLst>
  </p:cSld>
  <p:clrMapOvr>
    <a:masterClrMapping/>
  </p:clrMapOvr>
</p:sld>
</file>

<file path=ppt/theme/theme1.xml><?xml version="1.0" encoding="utf-8"?>
<a:theme xmlns:a="http://schemas.openxmlformats.org/drawingml/2006/main" name="1_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éma">
  <a:themeElements>
    <a:clrScheme name="Office 2013 – 2022 té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é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é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19316</TotalTime>
  <Words>1305</Words>
  <Application>Microsoft Office PowerPoint</Application>
  <PresentationFormat>Szélesvásznú</PresentationFormat>
  <Paragraphs>115</Paragraphs>
  <Slides>15</Slides>
  <Notes>0</Notes>
  <HiddenSlides>0</HiddenSlides>
  <MMClips>0</MMClips>
  <ScaleCrop>false</ScaleCrop>
  <HeadingPairs>
    <vt:vector size="6" baseType="variant">
      <vt:variant>
        <vt:lpstr>Használt betűtípusok</vt:lpstr>
      </vt:variant>
      <vt:variant>
        <vt:i4>6</vt:i4>
      </vt:variant>
      <vt:variant>
        <vt:lpstr>Téma</vt:lpstr>
      </vt:variant>
      <vt:variant>
        <vt:i4>2</vt:i4>
      </vt:variant>
      <vt:variant>
        <vt:lpstr>Diacímek</vt:lpstr>
      </vt:variant>
      <vt:variant>
        <vt:i4>15</vt:i4>
      </vt:variant>
    </vt:vector>
  </HeadingPairs>
  <TitlesOfParts>
    <vt:vector size="23" baseType="lpstr">
      <vt:lpstr>Aptos</vt:lpstr>
      <vt:lpstr>Arial</vt:lpstr>
      <vt:lpstr>Calibri</vt:lpstr>
      <vt:lpstr>Calibri Light</vt:lpstr>
      <vt:lpstr>Times New Roman</vt:lpstr>
      <vt:lpstr>Wingdings</vt:lpstr>
      <vt:lpstr>1_Office-téma</vt:lpstr>
      <vt:lpstr>Office 2013 – 2022 téma</vt:lpstr>
      <vt:lpstr>Biztos Kezdet Gyerekházak rögzítési feladatai a MŰKENG-ben és a KENYSZI-ben   </vt:lpstr>
      <vt:lpstr>Nyilvántartások</vt:lpstr>
      <vt:lpstr>Rendszerek </vt:lpstr>
      <vt:lpstr>BKGYH működési feltételei a nyilvántartásokban</vt:lpstr>
      <vt:lpstr>MŰKENG – Működési engedély adatok I.</vt:lpstr>
      <vt:lpstr>MŰKENG – Működési engedély adatok II.</vt:lpstr>
      <vt:lpstr>Példa</vt:lpstr>
      <vt:lpstr>Határozott idejű engedélyek </vt:lpstr>
      <vt:lpstr>KENYSZI – rögzítési feladatok</vt:lpstr>
      <vt:lpstr>KENYSZI - információk</vt:lpstr>
      <vt:lpstr>KENYSZI – igénybevétel rögzítésének előfeltételei</vt:lpstr>
      <vt:lpstr>Foglalkoztatottak számának jelentése</vt:lpstr>
      <vt:lpstr>Folyamatban lévő fejlesztés: </vt:lpstr>
      <vt:lpstr>Elérhetőségek</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Tóth Alex Dániel</dc:creator>
  <cp:lastModifiedBy>Kása Karolina</cp:lastModifiedBy>
  <cp:revision>72</cp:revision>
  <dcterms:created xsi:type="dcterms:W3CDTF">2025-06-03T05:09:06Z</dcterms:created>
  <dcterms:modified xsi:type="dcterms:W3CDTF">2025-08-05T14:57:01Z</dcterms:modified>
</cp:coreProperties>
</file>